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6" r:id="rId2"/>
    <p:sldId id="517" r:id="rId3"/>
    <p:sldId id="510" r:id="rId4"/>
    <p:sldId id="449" r:id="rId5"/>
    <p:sldId id="511" r:id="rId6"/>
    <p:sldId id="512" r:id="rId7"/>
    <p:sldId id="518" r:id="rId8"/>
    <p:sldId id="460" r:id="rId9"/>
    <p:sldId id="519" r:id="rId10"/>
    <p:sldId id="509" r:id="rId11"/>
    <p:sldId id="515" r:id="rId12"/>
    <p:sldId id="508" r:id="rId13"/>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FFFCC"/>
    <a:srgbClr val="FFFF66"/>
    <a:srgbClr val="FFFF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763" autoAdjust="0"/>
    <p:restoredTop sz="58348" autoAdjust="0"/>
  </p:normalViewPr>
  <p:slideViewPr>
    <p:cSldViewPr snapToGrid="0" snapToObjects="1">
      <p:cViewPr varScale="1">
        <p:scale>
          <a:sx n="51" d="100"/>
          <a:sy n="51" d="100"/>
        </p:scale>
        <p:origin x="-3064" y="-104"/>
      </p:cViewPr>
      <p:guideLst>
        <p:guide orient="horz" pos="2183"/>
        <p:guide pos="2880"/>
      </p:guideLst>
    </p:cSldViewPr>
  </p:slideViewPr>
  <p:outlineViewPr>
    <p:cViewPr>
      <p:scale>
        <a:sx n="33" d="100"/>
        <a:sy n="33" d="100"/>
      </p:scale>
      <p:origin x="0" y="3677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83B6ED9-1A7B-4EA5-986A-59676557CE13}" type="datetimeFigureOut">
              <a:rPr lang="en-US" smtClean="0"/>
              <a:t>6/3/2015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B562DB5-38D3-4C35-B274-DA7D6730DC16}" type="slidenum">
              <a:rPr lang="en-US" smtClean="0"/>
              <a:t>‹#›</a:t>
            </a:fld>
            <a:endParaRPr lang="en-US"/>
          </a:p>
        </p:txBody>
      </p:sp>
    </p:spTree>
    <p:extLst>
      <p:ext uri="{BB962C8B-B14F-4D97-AF65-F5344CB8AC3E}">
        <p14:creationId xmlns:p14="http://schemas.microsoft.com/office/powerpoint/2010/main" val="1941148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48C737F-1A87-A347-9B35-191E1B3ECFCC}" type="datetimeFigureOut">
              <a:rPr lang="en-US" smtClean="0"/>
              <a:t>6/3/2015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EFC5B97-889A-EF45-9112-ED8F5DFBD5AD}" type="slidenum">
              <a:rPr lang="en-US" smtClean="0"/>
              <a:t>‹#›</a:t>
            </a:fld>
            <a:endParaRPr lang="en-US"/>
          </a:p>
        </p:txBody>
      </p:sp>
    </p:spTree>
    <p:extLst>
      <p:ext uri="{BB962C8B-B14F-4D97-AF65-F5344CB8AC3E}">
        <p14:creationId xmlns:p14="http://schemas.microsoft.com/office/powerpoint/2010/main" val="34134877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mini-webinar will</a:t>
            </a:r>
            <a:r>
              <a:rPr lang="en-US" baseline="0" dirty="0" smtClean="0"/>
              <a:t> go over procedures for consenting and enrolling a new patient into the Emphasis study. It applies to both intervention and usual care groups and is the next step after you have identified a patient at your pharmacy who is eligible to be in the study.</a:t>
            </a:r>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1</a:t>
            </a:fld>
            <a:endParaRPr lang="en-US"/>
          </a:p>
        </p:txBody>
      </p:sp>
    </p:spTree>
    <p:extLst>
      <p:ext uri="{BB962C8B-B14F-4D97-AF65-F5344CB8AC3E}">
        <p14:creationId xmlns:p14="http://schemas.microsoft.com/office/powerpoint/2010/main" val="2451907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courtesy,</a:t>
            </a:r>
            <a:r>
              <a:rPr lang="en-US" baseline="0" dirty="0" smtClean="0"/>
              <a:t> we have included a physician letter in your binder. You may choose to fax this letter to physicians you know in your area, to notify them that their patient might be enrolled in a study on asthma medication adherence at your pharmacy.</a:t>
            </a:r>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10</a:t>
            </a:fld>
            <a:endParaRPr lang="en-US"/>
          </a:p>
        </p:txBody>
      </p:sp>
    </p:spTree>
    <p:extLst>
      <p:ext uri="{BB962C8B-B14F-4D97-AF65-F5344CB8AC3E}">
        <p14:creationId xmlns:p14="http://schemas.microsoft.com/office/powerpoint/2010/main" val="584914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You have now successfully consented and enrolled a patient into the study! Read rest of slide.</a:t>
            </a:r>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11</a:t>
            </a:fld>
            <a:endParaRPr lang="en-US"/>
          </a:p>
        </p:txBody>
      </p:sp>
    </p:spTree>
    <p:extLst>
      <p:ext uri="{BB962C8B-B14F-4D97-AF65-F5344CB8AC3E}">
        <p14:creationId xmlns:p14="http://schemas.microsoft.com/office/powerpoint/2010/main" val="126353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12</a:t>
            </a:fld>
            <a:endParaRPr lang="en-US"/>
          </a:p>
        </p:txBody>
      </p:sp>
    </p:spTree>
    <p:extLst>
      <p:ext uri="{BB962C8B-B14F-4D97-AF65-F5344CB8AC3E}">
        <p14:creationId xmlns:p14="http://schemas.microsoft.com/office/powerpoint/2010/main" val="2884463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would like a refresher on how to recruit and screen a potential study participant then refer to the mini-webinar prior to this one, it is titled “baseline-</a:t>
            </a:r>
            <a:r>
              <a:rPr lang="en-US" baseline="0" dirty="0" err="1" smtClean="0"/>
              <a:t>procedues</a:t>
            </a:r>
            <a:r>
              <a:rPr lang="en-US" baseline="0" dirty="0" smtClean="0"/>
              <a:t>: recruiting and screening patients”</a:t>
            </a:r>
          </a:p>
          <a:p>
            <a:r>
              <a:rPr lang="en-US" baseline="0" dirty="0" smtClean="0"/>
              <a:t>The current webinar applies to consenting and enrolling patients who have already fulfilled the inclusion criteria for the study. Now let’s begin.</a:t>
            </a:r>
          </a:p>
          <a:p>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2</a:t>
            </a:fld>
            <a:endParaRPr lang="en-US"/>
          </a:p>
        </p:txBody>
      </p:sp>
    </p:spTree>
    <p:extLst>
      <p:ext uri="{BB962C8B-B14F-4D97-AF65-F5344CB8AC3E}">
        <p14:creationId xmlns:p14="http://schemas.microsoft.com/office/powerpoint/2010/main" val="315712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your study binder and find the enrolment packages already prepared for you. There</a:t>
            </a:r>
            <a:r>
              <a:rPr lang="en-US" baseline="0" dirty="0" smtClean="0"/>
              <a:t> are a total of 10 packages in plastic sleeves. Each package contains everything you will need to </a:t>
            </a:r>
            <a:r>
              <a:rPr lang="en-US" baseline="0" dirty="0" err="1" smtClean="0"/>
              <a:t>enrol</a:t>
            </a:r>
            <a:r>
              <a:rPr lang="en-US" baseline="0" dirty="0" smtClean="0"/>
              <a:t> one patient. In the package you will find a blue sheet with instructions and a checklist on the procedures to </a:t>
            </a:r>
            <a:r>
              <a:rPr lang="en-US" baseline="0" dirty="0" err="1" smtClean="0"/>
              <a:t>enroling</a:t>
            </a:r>
            <a:r>
              <a:rPr lang="en-US" baseline="0" dirty="0" smtClean="0"/>
              <a:t> the patient. A white subject information and consent form. A green participant contact information form. A yellow demographic form, and a </a:t>
            </a:r>
            <a:r>
              <a:rPr lang="en-US" baseline="0" dirty="0" err="1" smtClean="0"/>
              <a:t>coloured</a:t>
            </a:r>
            <a:r>
              <a:rPr lang="en-US" baseline="0" dirty="0" smtClean="0"/>
              <a:t> participant guide. Intervention study groups will also receive a magnet that looks like a cell phone to remind patients about the text messages they will receive as part of the emphasis study.</a:t>
            </a:r>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3</a:t>
            </a:fld>
            <a:endParaRPr lang="en-US"/>
          </a:p>
        </p:txBody>
      </p:sp>
    </p:spTree>
    <p:extLst>
      <p:ext uri="{BB962C8B-B14F-4D97-AF65-F5344CB8AC3E}">
        <p14:creationId xmlns:p14="http://schemas.microsoft.com/office/powerpoint/2010/main" val="335450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you have your eligible patient, it is important to go through the subject information and consent form with the patient. These forms contain all the information they will need to know about who is conducting the study, the purpose of the study, the benefits and potential risks to the patient, and the confidentiality of their personal information. Once the patient has had time to read over the form and agreed to </a:t>
            </a:r>
            <a:r>
              <a:rPr lang="en-US" baseline="0" dirty="0" err="1" smtClean="0"/>
              <a:t>enrol</a:t>
            </a:r>
            <a:r>
              <a:rPr lang="en-US" baseline="0" dirty="0" smtClean="0"/>
              <a:t> in the study. Have them sign 2 copies of the </a:t>
            </a:r>
            <a:r>
              <a:rPr lang="en-US" baseline="0" dirty="0" err="1" smtClean="0"/>
              <a:t>conset</a:t>
            </a:r>
            <a:r>
              <a:rPr lang="en-US" baseline="0" dirty="0" smtClean="0"/>
              <a:t> form, one will go home with the patient, and the other (not stapled sheet) gets faxed to UBC and file the hard copy at the back of your binder.</a:t>
            </a:r>
          </a:p>
          <a:p>
            <a:r>
              <a:rPr lang="en-US" baseline="0" dirty="0" smtClean="0"/>
              <a:t>After the patient has signed the consent form, you may reveal the study group assignment to the patient.</a:t>
            </a:r>
          </a:p>
          <a:p>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4</a:t>
            </a:fld>
            <a:endParaRPr lang="en-US"/>
          </a:p>
        </p:txBody>
      </p:sp>
    </p:spTree>
    <p:extLst>
      <p:ext uri="{BB962C8B-B14F-4D97-AF65-F5344CB8AC3E}">
        <p14:creationId xmlns:p14="http://schemas.microsoft.com/office/powerpoint/2010/main" val="427997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finish the enrolment process, there are 2 forms the patient</a:t>
            </a:r>
            <a:r>
              <a:rPr lang="en-US" baseline="0" dirty="0" smtClean="0"/>
              <a:t> needs to fill out.</a:t>
            </a:r>
          </a:p>
          <a:p>
            <a:r>
              <a:rPr lang="en-US" baseline="0" dirty="0" smtClean="0"/>
              <a:t>One is the green contact information form and the yellow demographics information form (both are in the enrolment package)</a:t>
            </a:r>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5</a:t>
            </a:fld>
            <a:endParaRPr lang="en-US"/>
          </a:p>
        </p:txBody>
      </p:sp>
    </p:spTree>
    <p:extLst>
      <p:ext uri="{BB962C8B-B14F-4D97-AF65-F5344CB8AC3E}">
        <p14:creationId xmlns:p14="http://schemas.microsoft.com/office/powerpoint/2010/main" val="3997672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inside</a:t>
            </a:r>
            <a:r>
              <a:rPr lang="en-US" baseline="0" dirty="0" smtClean="0"/>
              <a:t> pocket of your binder, you will find sheets of patient ID labels. Each row of labels are for the same participant. Take one label which has the patient study ID and stick it on the contact information form upper left corner </a:t>
            </a:r>
            <a:r>
              <a:rPr lang="en-US" baseline="0" dirty="0" err="1" smtClean="0"/>
              <a:t>makred</a:t>
            </a:r>
            <a:r>
              <a:rPr lang="en-US" baseline="0" dirty="0" smtClean="0"/>
              <a:t> by a dashed box. Allow the patient to fill out their information and please make sure all questions have been answered.</a:t>
            </a:r>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6</a:t>
            </a:fld>
            <a:endParaRPr lang="en-US"/>
          </a:p>
        </p:txBody>
      </p:sp>
    </p:spTree>
    <p:extLst>
      <p:ext uri="{BB962C8B-B14F-4D97-AF65-F5344CB8AC3E}">
        <p14:creationId xmlns:p14="http://schemas.microsoft.com/office/powerpoint/2010/main" val="3981366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 the same label with the patients’ study</a:t>
            </a:r>
            <a:r>
              <a:rPr lang="en-US" baseline="0" dirty="0" smtClean="0"/>
              <a:t> ID on the yellow demographics form and allow the patient to complete this form as well.</a:t>
            </a:r>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7</a:t>
            </a:fld>
            <a:endParaRPr lang="en-US"/>
          </a:p>
        </p:txBody>
      </p:sp>
    </p:spTree>
    <p:extLst>
      <p:ext uri="{BB962C8B-B14F-4D97-AF65-F5344CB8AC3E}">
        <p14:creationId xmlns:p14="http://schemas.microsoft.com/office/powerpoint/2010/main" val="205928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to fax the signed consent form, the contact information form, and the demographics form all to UBC at the fax number noted. File all papers in the back of your binder.</a:t>
            </a:r>
          </a:p>
          <a:p>
            <a:r>
              <a:rPr lang="en-US" baseline="0" dirty="0" smtClean="0"/>
              <a:t>Now the patient can go home with their copy of the subject information and signed consent form, the participant guide and magnet if they are in the intervention group. To update your record keeping, use the study log found at the front of your binder.</a:t>
            </a:r>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8</a:t>
            </a:fld>
            <a:endParaRPr lang="en-US"/>
          </a:p>
        </p:txBody>
      </p:sp>
    </p:spTree>
    <p:extLst>
      <p:ext uri="{BB962C8B-B14F-4D97-AF65-F5344CB8AC3E}">
        <p14:creationId xmlns:p14="http://schemas.microsoft.com/office/powerpoint/2010/main" val="3595472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 the remaining patient ID sticker</a:t>
            </a:r>
            <a:r>
              <a:rPr lang="en-US" baseline="0" dirty="0" smtClean="0"/>
              <a:t> in the dashed box on the study log. Beside it, fill out the patients name and relevant contact information. This helps you keep track of which of your patients are enrolled in the emphasis study.</a:t>
            </a:r>
            <a:endParaRPr lang="en-US" dirty="0"/>
          </a:p>
        </p:txBody>
      </p:sp>
      <p:sp>
        <p:nvSpPr>
          <p:cNvPr id="4" name="Slide Number Placeholder 3"/>
          <p:cNvSpPr>
            <a:spLocks noGrp="1"/>
          </p:cNvSpPr>
          <p:nvPr>
            <p:ph type="sldNum" sz="quarter" idx="10"/>
          </p:nvPr>
        </p:nvSpPr>
        <p:spPr/>
        <p:txBody>
          <a:bodyPr/>
          <a:lstStyle/>
          <a:p>
            <a:fld id="{3EFC5B97-889A-EF45-9112-ED8F5DFBD5AD}" type="slidenum">
              <a:rPr lang="en-US" smtClean="0"/>
              <a:t>9</a:t>
            </a:fld>
            <a:endParaRPr lang="en-US"/>
          </a:p>
        </p:txBody>
      </p:sp>
    </p:spTree>
    <p:extLst>
      <p:ext uri="{BB962C8B-B14F-4D97-AF65-F5344CB8AC3E}">
        <p14:creationId xmlns:p14="http://schemas.microsoft.com/office/powerpoint/2010/main" val="385200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B917-F7CF-4A11-A7C0-8A5666B2796F}"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765575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BD854A-1984-41CB-AEE1-3D9BAE85EF17}"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1528087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644F3C-4124-4EB6-848D-2C5C35FBC676}"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33811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4BB8CB-3522-4F7C-BDE5-0D226B975FB6}"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798982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41DDF9-27A7-4BFB-B418-C210A8B3E398}" type="datetime1">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784702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D305B8-A48A-4E99-937B-CA40936B83AC}" type="datetime1">
              <a:rPr lang="en-US" smtClean="0"/>
              <a:t>6/3/2015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239034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A43F1B-9A9B-4574-AEFE-FE37B40D1867}" type="datetime1">
              <a:rPr lang="en-US" smtClean="0"/>
              <a:t>6/3/2015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28464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6869A-A3AD-4402-B8AD-7000C2B09453}" type="datetime1">
              <a:rPr lang="en-US" smtClean="0"/>
              <a:t>6/3/2015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783110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E6987-851C-4D2D-933A-89D827148A6B}" type="datetime1">
              <a:rPr lang="en-US" smtClean="0"/>
              <a:t>6/3/2015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1485941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0F666D-D7D6-471E-BA57-106608D5A634}" type="datetime1">
              <a:rPr lang="en-US" smtClean="0"/>
              <a:t>6/3/2015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272635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AD5FF8-2255-47D0-90D2-C62C13A88369}" type="datetime1">
              <a:rPr lang="en-US" smtClean="0"/>
              <a:t>6/3/2015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EEA54-AD8B-0B46-80C4-2639D609232B}" type="slidenum">
              <a:rPr lang="en-US" smtClean="0"/>
              <a:t>‹#›</a:t>
            </a:fld>
            <a:endParaRPr lang="en-US"/>
          </a:p>
        </p:txBody>
      </p:sp>
    </p:spTree>
    <p:extLst>
      <p:ext uri="{BB962C8B-B14F-4D97-AF65-F5344CB8AC3E}">
        <p14:creationId xmlns:p14="http://schemas.microsoft.com/office/powerpoint/2010/main" val="3064253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7E24C-F129-4DFA-8379-3E3D11311FD7}" type="datetime1">
              <a:rPr lang="en-US" smtClean="0"/>
              <a:t>6/3/2015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EEA54-AD8B-0B46-80C4-2639D609232B}" type="slidenum">
              <a:rPr lang="en-US" smtClean="0"/>
              <a:t>‹#›</a:t>
            </a:fld>
            <a:endParaRPr lang="en-US"/>
          </a:p>
        </p:txBody>
      </p:sp>
    </p:spTree>
    <p:extLst>
      <p:ext uri="{BB962C8B-B14F-4D97-AF65-F5344CB8AC3E}">
        <p14:creationId xmlns:p14="http://schemas.microsoft.com/office/powerpoint/2010/main" val="620050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hyperlink" Target="http://emphasis.core.ubc.ca/"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5.png"/><Relationship Id="rId5" Type="http://schemas.openxmlformats.org/officeDocument/2006/relationships/image" Target="../media/image11.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mailto:louisega@mail.ubc.ca" TargetMode="Externa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hyperlink" Target="mailto:mdevera@mail.ubc.ca" TargetMode="External"/><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8.png"/><Relationship Id="rId5" Type="http://schemas.openxmlformats.org/officeDocument/2006/relationships/image" Target="../media/image9.jpe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8.png"/><Relationship Id="rId5" Type="http://schemas.openxmlformats.org/officeDocument/2006/relationships/image" Target="../media/image10.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4944" y="3200400"/>
            <a:ext cx="7845552" cy="1752600"/>
          </a:xfrm>
        </p:spPr>
        <p:txBody>
          <a:bodyPr anchor="ctr">
            <a:normAutofit/>
          </a:bodyPr>
          <a:lstStyle/>
          <a:p>
            <a:r>
              <a:rPr lang="nl-NL" sz="3600" b="1" dirty="0" smtClean="0">
                <a:solidFill>
                  <a:schemeClr val="tx1"/>
                </a:solidFill>
                <a:ea typeface="Times New Roman"/>
                <a:cs typeface="Times New Roman"/>
              </a:rPr>
              <a:t>Baseline Procedures:</a:t>
            </a:r>
          </a:p>
          <a:p>
            <a:r>
              <a:rPr lang="nl-NL" sz="3600" b="1" dirty="0" smtClean="0">
                <a:solidFill>
                  <a:schemeClr val="tx1"/>
                </a:solidFill>
                <a:ea typeface="Times New Roman"/>
                <a:cs typeface="Times New Roman"/>
              </a:rPr>
              <a:t>Consenting and Enrolling Patients</a:t>
            </a:r>
          </a:p>
        </p:txBody>
      </p:sp>
      <p:sp>
        <p:nvSpPr>
          <p:cNvPr id="7" name="Rectangle 6"/>
          <p:cNvSpPr/>
          <p:nvPr/>
        </p:nvSpPr>
        <p:spPr>
          <a:xfrm>
            <a:off x="263208" y="192025"/>
            <a:ext cx="8617584" cy="249631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00" u="sng" dirty="0" smtClean="0">
              <a:solidFill>
                <a:schemeClr val="tx1"/>
              </a:solidFill>
              <a:latin typeface="+mj-lt"/>
              <a:cs typeface="Arial" panose="020B0604020202020204" pitchFamily="34" charset="0"/>
            </a:endParaRPr>
          </a:p>
          <a:p>
            <a:pPr algn="ctr"/>
            <a:r>
              <a:rPr lang="en-CA" sz="4800" b="1" dirty="0" err="1" smtClean="0">
                <a:solidFill>
                  <a:schemeClr val="tx1"/>
                </a:solidFill>
                <a:latin typeface="+mj-lt"/>
                <a:cs typeface="Arial" panose="020B0604020202020204" pitchFamily="34" charset="0"/>
              </a:rPr>
              <a:t>EmPhAsIS</a:t>
            </a:r>
            <a:r>
              <a:rPr lang="en-CA" sz="4400" u="sng" dirty="0" smtClean="0">
                <a:solidFill>
                  <a:schemeClr val="tx1"/>
                </a:solidFill>
                <a:latin typeface="+mj-lt"/>
                <a:cs typeface="Arial" panose="020B0604020202020204" pitchFamily="34" charset="0"/>
              </a:rPr>
              <a:t/>
            </a:r>
            <a:br>
              <a:rPr lang="en-CA" sz="4400" u="sng" dirty="0" smtClean="0">
                <a:solidFill>
                  <a:schemeClr val="tx1"/>
                </a:solidFill>
                <a:latin typeface="+mj-lt"/>
                <a:cs typeface="Arial" panose="020B0604020202020204" pitchFamily="34" charset="0"/>
              </a:rPr>
            </a:br>
            <a:r>
              <a:rPr lang="en-CA" b="1" u="sng" dirty="0" smtClean="0">
                <a:solidFill>
                  <a:schemeClr val="tx1"/>
                </a:solidFill>
                <a:latin typeface="+mj-lt"/>
                <a:cs typeface="Arial" panose="020B0604020202020204" pitchFamily="34" charset="0"/>
              </a:rPr>
              <a:t>Em</a:t>
            </a:r>
            <a:r>
              <a:rPr lang="en-CA" dirty="0" smtClean="0">
                <a:solidFill>
                  <a:schemeClr val="tx1"/>
                </a:solidFill>
                <a:latin typeface="+mj-lt"/>
                <a:cs typeface="Arial" panose="020B0604020202020204" pitchFamily="34" charset="0"/>
              </a:rPr>
              <a:t>powering </a:t>
            </a:r>
            <a:r>
              <a:rPr lang="en-CA" b="1" u="sng" dirty="0" smtClean="0">
                <a:solidFill>
                  <a:schemeClr val="tx1"/>
                </a:solidFill>
                <a:latin typeface="+mj-lt"/>
                <a:cs typeface="Arial" panose="020B0604020202020204" pitchFamily="34" charset="0"/>
              </a:rPr>
              <a:t>Ph</a:t>
            </a:r>
            <a:r>
              <a:rPr lang="en-CA" dirty="0" smtClean="0">
                <a:solidFill>
                  <a:schemeClr val="tx1"/>
                </a:solidFill>
                <a:latin typeface="+mj-lt"/>
                <a:cs typeface="Arial" panose="020B0604020202020204" pitchFamily="34" charset="0"/>
              </a:rPr>
              <a:t>armacists in </a:t>
            </a:r>
            <a:r>
              <a:rPr lang="en-CA" b="1" u="sng" dirty="0" smtClean="0">
                <a:solidFill>
                  <a:schemeClr val="tx1"/>
                </a:solidFill>
                <a:latin typeface="+mj-lt"/>
                <a:cs typeface="Arial" panose="020B0604020202020204" pitchFamily="34" charset="0"/>
              </a:rPr>
              <a:t>As</a:t>
            </a:r>
            <a:r>
              <a:rPr lang="en-CA" dirty="0" smtClean="0">
                <a:solidFill>
                  <a:schemeClr val="tx1"/>
                </a:solidFill>
                <a:latin typeface="+mj-lt"/>
                <a:cs typeface="Arial" panose="020B0604020202020204" pitchFamily="34" charset="0"/>
              </a:rPr>
              <a:t>thma management through </a:t>
            </a:r>
            <a:r>
              <a:rPr lang="en-CA" b="1" u="sng" dirty="0" smtClean="0">
                <a:solidFill>
                  <a:schemeClr val="tx1"/>
                </a:solidFill>
                <a:latin typeface="+mj-lt"/>
                <a:cs typeface="Arial" panose="020B0604020202020204" pitchFamily="34" charset="0"/>
              </a:rPr>
              <a:t>I</a:t>
            </a:r>
            <a:r>
              <a:rPr lang="en-CA" dirty="0" smtClean="0">
                <a:solidFill>
                  <a:schemeClr val="tx1"/>
                </a:solidFill>
                <a:latin typeface="+mj-lt"/>
                <a:cs typeface="Arial" panose="020B0604020202020204" pitchFamily="34" charset="0"/>
              </a:rPr>
              <a:t>nteractive </a:t>
            </a:r>
            <a:r>
              <a:rPr lang="en-CA" b="1" u="sng" dirty="0" smtClean="0">
                <a:solidFill>
                  <a:schemeClr val="tx1"/>
                </a:solidFill>
                <a:latin typeface="+mj-lt"/>
                <a:cs typeface="Arial" panose="020B0604020202020204" pitchFamily="34" charset="0"/>
              </a:rPr>
              <a:t>S</a:t>
            </a:r>
            <a:r>
              <a:rPr lang="en-CA" dirty="0" smtClean="0">
                <a:solidFill>
                  <a:schemeClr val="tx1"/>
                </a:solidFill>
                <a:latin typeface="+mj-lt"/>
                <a:cs typeface="Arial" panose="020B0604020202020204" pitchFamily="34" charset="0"/>
              </a:rPr>
              <a:t>MS</a:t>
            </a:r>
            <a:endParaRPr lang="en-CA" dirty="0">
              <a:solidFill>
                <a:schemeClr val="tx1"/>
              </a:solidFill>
              <a:latin typeface="+mj-lt"/>
              <a:cs typeface="Arial" panose="020B0604020202020204" pitchFamily="34" charset="0"/>
            </a:endParaRPr>
          </a:p>
        </p:txBody>
      </p:sp>
      <p:pic>
        <p:nvPicPr>
          <p:cNvPr id="9" name="Picture 2" descr="http://emphasis.core.ubc.ca/images/logo_ubcBla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1981" y="325314"/>
            <a:ext cx="520038" cy="707252"/>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p:cNvSpPr txBox="1">
            <a:spLocks/>
          </p:cNvSpPr>
          <p:nvPr/>
        </p:nvSpPr>
        <p:spPr>
          <a:xfrm>
            <a:off x="1380744" y="5102512"/>
            <a:ext cx="64008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nl-NL" b="1" dirty="0" smtClean="0">
                <a:ea typeface="Times New Roman"/>
                <a:cs typeface="Times New Roman"/>
                <a:hlinkClick r:id="rId6"/>
              </a:rPr>
              <a:t>emphasis.core.ubc.ca </a:t>
            </a:r>
            <a:endParaRPr lang="en-US" dirty="0"/>
          </a:p>
        </p:txBody>
      </p:sp>
      <p:sp>
        <p:nvSpPr>
          <p:cNvPr id="11" name="Right Arrow 10"/>
          <p:cNvSpPr/>
          <p:nvPr/>
        </p:nvSpPr>
        <p:spPr>
          <a:xfrm rot="12906764">
            <a:off x="6323633" y="5409520"/>
            <a:ext cx="460932" cy="480448"/>
          </a:xfrm>
          <a:prstGeom prst="rightArrow">
            <a:avLst>
              <a:gd name="adj1" fmla="val 49888"/>
              <a:gd name="adj2" fmla="val 37452"/>
            </a:avLst>
          </a:prstGeom>
          <a:solidFill>
            <a:srgbClr val="FFFF00"/>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4" name="TextBox 13"/>
          <p:cNvSpPr txBox="1"/>
          <p:nvPr/>
        </p:nvSpPr>
        <p:spPr>
          <a:xfrm>
            <a:off x="5682700" y="5933458"/>
            <a:ext cx="2098844" cy="307777"/>
          </a:xfrm>
          <a:prstGeom prst="rect">
            <a:avLst/>
          </a:prstGeom>
          <a:noFill/>
        </p:spPr>
        <p:txBody>
          <a:bodyPr wrap="none" rtlCol="0">
            <a:spAutoFit/>
          </a:bodyPr>
          <a:lstStyle/>
          <a:p>
            <a:r>
              <a:rPr lang="en-CA" sz="1400" dirty="0" smtClean="0">
                <a:cs typeface="Arial" panose="020B0604020202020204" pitchFamily="34" charset="0"/>
              </a:rPr>
              <a:t>Click for more information</a:t>
            </a:r>
            <a:endParaRPr lang="en-CA" sz="1400" dirty="0">
              <a:cs typeface="Arial" panose="020B0604020202020204" pitchFamily="34" charset="0"/>
            </a:endParaRPr>
          </a:p>
        </p:txBody>
      </p:sp>
      <p:sp>
        <p:nvSpPr>
          <p:cNvPr id="2" name="Slide Number Placeholder 1"/>
          <p:cNvSpPr>
            <a:spLocks noGrp="1"/>
          </p:cNvSpPr>
          <p:nvPr>
            <p:ph type="sldNum" sz="quarter" idx="12"/>
          </p:nvPr>
        </p:nvSpPr>
        <p:spPr/>
        <p:txBody>
          <a:bodyPr/>
          <a:lstStyle/>
          <a:p>
            <a:fld id="{298EEA54-AD8B-0B46-80C4-2639D609232B}" type="slidenum">
              <a:rPr lang="en-US" smtClean="0"/>
              <a:t>1</a:t>
            </a:fld>
            <a:endParaRPr lang="en-US"/>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449662866"/>
      </p:ext>
    </p:extLst>
  </p:cSld>
  <p:clrMapOvr>
    <a:masterClrMapping/>
  </p:clrMapOvr>
  <mc:AlternateContent xmlns:mc="http://schemas.openxmlformats.org/markup-compatibility/2006" xmlns:p14="http://schemas.microsoft.com/office/powerpoint/2010/main">
    <mc:Choice Requires="p14">
      <p:transition spd="slow" p14:dur="2000" advTm="17933"/>
    </mc:Choice>
    <mc:Fallback xmlns="">
      <p:transition xmlns:p14="http://schemas.microsoft.com/office/powerpoint/2010/main" spd="slow" advTm="1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988" y="2509771"/>
            <a:ext cx="3228974" cy="1384995"/>
          </a:xfrm>
          <a:prstGeom prst="rect">
            <a:avLst/>
          </a:prstGeom>
          <a:solidFill>
            <a:srgbClr val="FFFFCC"/>
          </a:solidFill>
          <a:ln>
            <a:solidFill>
              <a:schemeClr val="tx1"/>
            </a:solidFill>
          </a:ln>
        </p:spPr>
        <p:txBody>
          <a:bodyPr wrap="square">
            <a:spAutoFit/>
          </a:bodyPr>
          <a:lstStyle/>
          <a:p>
            <a:r>
              <a:rPr lang="en-US" sz="2800" dirty="0" smtClean="0"/>
              <a:t>Fax the </a:t>
            </a:r>
            <a:r>
              <a:rPr lang="en-US" sz="2800" b="1" dirty="0" smtClean="0"/>
              <a:t>Physician </a:t>
            </a:r>
            <a:r>
              <a:rPr lang="en-US" sz="2800" b="1" dirty="0"/>
              <a:t>L</a:t>
            </a:r>
            <a:r>
              <a:rPr lang="en-US" sz="2800" b="1" dirty="0" smtClean="0"/>
              <a:t>etter </a:t>
            </a:r>
            <a:r>
              <a:rPr lang="en-US" sz="2800" dirty="0" smtClean="0"/>
              <a:t>to physicians in your community </a:t>
            </a:r>
            <a:endParaRPr lang="en-CA" sz="28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75" y="1038225"/>
            <a:ext cx="4643989" cy="56308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51203" y="274638"/>
            <a:ext cx="8758793"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3</a:t>
            </a:r>
            <a:r>
              <a:rPr lang="en-US" dirty="0" smtClean="0"/>
              <a:t>. Notify Physician</a:t>
            </a:r>
            <a:endParaRPr lang="en-US" dirty="0"/>
          </a:p>
        </p:txBody>
      </p:sp>
      <p:grpSp>
        <p:nvGrpSpPr>
          <p:cNvPr id="6" name="Group 5"/>
          <p:cNvGrpSpPr/>
          <p:nvPr/>
        </p:nvGrpSpPr>
        <p:grpSpPr>
          <a:xfrm>
            <a:off x="8352389" y="0"/>
            <a:ext cx="791611" cy="467976"/>
            <a:chOff x="6940228" y="2207529"/>
            <a:chExt cx="791611" cy="467976"/>
          </a:xfrm>
        </p:grpSpPr>
        <p:sp>
          <p:nvSpPr>
            <p:cNvPr id="7" name="Rectangle 6"/>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7"/>
            <a:stretch>
              <a:fillRect/>
            </a:stretch>
          </p:blipFill>
          <p:spPr>
            <a:xfrm flipH="1">
              <a:off x="7425254" y="2313356"/>
              <a:ext cx="228600" cy="273182"/>
            </a:xfrm>
            <a:prstGeom prst="rect">
              <a:avLst/>
            </a:prstGeom>
          </p:spPr>
        </p:pic>
      </p:grpSp>
      <p:grpSp>
        <p:nvGrpSpPr>
          <p:cNvPr id="10" name="Group 9"/>
          <p:cNvGrpSpPr/>
          <p:nvPr/>
        </p:nvGrpSpPr>
        <p:grpSpPr>
          <a:xfrm>
            <a:off x="8352389" y="501953"/>
            <a:ext cx="791611" cy="467976"/>
            <a:chOff x="6971668" y="2828587"/>
            <a:chExt cx="791611" cy="467976"/>
          </a:xfrm>
        </p:grpSpPr>
        <p:sp>
          <p:nvSpPr>
            <p:cNvPr id="11" name="Rectangle 10"/>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Slide Number Placeholder 2"/>
          <p:cNvSpPr>
            <a:spLocks noGrp="1"/>
          </p:cNvSpPr>
          <p:nvPr>
            <p:ph type="sldNum" sz="quarter" idx="12"/>
          </p:nvPr>
        </p:nvSpPr>
        <p:spPr/>
        <p:txBody>
          <a:bodyPr/>
          <a:lstStyle/>
          <a:p>
            <a:fld id="{298EEA54-AD8B-0B46-80C4-2639D609232B}" type="slidenum">
              <a:rPr lang="en-US" smtClean="0"/>
              <a:t>10</a:t>
            </a:fld>
            <a:endParaRPr lang="en-US"/>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240568141"/>
      </p:ext>
    </p:extLst>
  </p:cSld>
  <p:clrMapOvr>
    <a:masterClrMapping/>
  </p:clrMapOvr>
  <mc:AlternateContent xmlns:mc="http://schemas.openxmlformats.org/markup-compatibility/2006" xmlns:p14="http://schemas.microsoft.com/office/powerpoint/2010/main">
    <mc:Choice Requires="p14">
      <p:transition spd="slow" p14:dur="2000" advTm="15511"/>
    </mc:Choice>
    <mc:Fallback xmlns="">
      <p:transition xmlns:p14="http://schemas.microsoft.com/office/powerpoint/2010/main" spd="slow" advTm="15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631164"/>
          </a:xfrm>
          <a:prstGeom prst="rect">
            <a:avLst/>
          </a:prstGeom>
          <a:solidFill>
            <a:srgbClr val="FFFFCC"/>
          </a:solidFill>
          <a:ln>
            <a:solidFill>
              <a:schemeClr val="tx1"/>
            </a:solidFill>
          </a:ln>
        </p:spPr>
        <p:txBody>
          <a:bodyPr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spcBef>
                <a:spcPts val="600"/>
              </a:spcBef>
              <a:spcAft>
                <a:spcPts val="600"/>
              </a:spcAft>
            </a:pPr>
            <a:r>
              <a:rPr lang="en-GB" b="1" dirty="0" smtClean="0">
                <a:solidFill>
                  <a:prstClr val="black"/>
                </a:solidFill>
                <a:latin typeface="Arial"/>
                <a:ea typeface="+mn-ea"/>
                <a:cs typeface="+mn-cs"/>
              </a:rPr>
              <a:t>Congratulations!</a:t>
            </a:r>
            <a:endParaRPr lang="en-CA" dirty="0"/>
          </a:p>
        </p:txBody>
      </p:sp>
      <p:sp>
        <p:nvSpPr>
          <p:cNvPr id="3" name="TextBox 2"/>
          <p:cNvSpPr txBox="1"/>
          <p:nvPr/>
        </p:nvSpPr>
        <p:spPr>
          <a:xfrm>
            <a:off x="457200" y="2024203"/>
            <a:ext cx="8229600" cy="3785652"/>
          </a:xfrm>
          <a:prstGeom prst="rect">
            <a:avLst/>
          </a:prstGeom>
          <a:noFill/>
        </p:spPr>
        <p:txBody>
          <a:bodyPr wrap="square" rtlCol="0" anchor="ctr">
            <a:spAutoFit/>
          </a:bodyPr>
          <a:lstStyle/>
          <a:p>
            <a:pPr algn="ctr"/>
            <a:r>
              <a:rPr lang="en-US" sz="2400" dirty="0" smtClean="0"/>
              <a:t>You have now successfully consented and enrolled a patient into the study!</a:t>
            </a:r>
          </a:p>
          <a:p>
            <a:pPr algn="ctr"/>
            <a:endParaRPr lang="en-US" sz="2400" b="1" dirty="0" smtClean="0"/>
          </a:p>
          <a:p>
            <a:r>
              <a:rPr lang="en-US" sz="2400" dirty="0" smtClean="0"/>
              <a:t>If you are an </a:t>
            </a:r>
            <a:r>
              <a:rPr lang="en-US" sz="2400" b="1" dirty="0" smtClean="0"/>
              <a:t>Usual Care Pharmacy, </a:t>
            </a:r>
            <a:r>
              <a:rPr lang="en-US" sz="2400" dirty="0" smtClean="0"/>
              <a:t>please see next mini-webinar on</a:t>
            </a:r>
            <a:r>
              <a:rPr lang="en-US" sz="2400" b="1" dirty="0" smtClean="0"/>
              <a:t>:</a:t>
            </a:r>
          </a:p>
          <a:p>
            <a:r>
              <a:rPr lang="en-US" sz="2400" b="1" dirty="0" smtClean="0"/>
              <a:t>“Baseline Procedures: Usual Care Pharmacy, Next Steps”</a:t>
            </a:r>
          </a:p>
          <a:p>
            <a:endParaRPr lang="en-US" sz="2400" b="1" dirty="0"/>
          </a:p>
          <a:p>
            <a:r>
              <a:rPr lang="en-US" sz="2400" dirty="0" smtClean="0"/>
              <a:t>If you are an </a:t>
            </a:r>
            <a:r>
              <a:rPr lang="en-US" sz="2400" b="1" dirty="0" smtClean="0"/>
              <a:t>Intervention Pharmacy</a:t>
            </a:r>
            <a:r>
              <a:rPr lang="en-US" sz="2400" dirty="0" smtClean="0"/>
              <a:t>, please see next mini-webinar on:</a:t>
            </a:r>
          </a:p>
          <a:p>
            <a:r>
              <a:rPr lang="en-US" sz="2400" b="1" dirty="0" smtClean="0"/>
              <a:t>“Baseline Procedures: Intervention Pharmacy, Next Steps”</a:t>
            </a:r>
            <a:endParaRPr lang="en-US" sz="2400" b="1" dirty="0"/>
          </a:p>
        </p:txBody>
      </p:sp>
      <p:sp>
        <p:nvSpPr>
          <p:cNvPr id="4" name="Slide Number Placeholder 3"/>
          <p:cNvSpPr>
            <a:spLocks noGrp="1"/>
          </p:cNvSpPr>
          <p:nvPr>
            <p:ph type="sldNum" sz="quarter" idx="12"/>
          </p:nvPr>
        </p:nvSpPr>
        <p:spPr/>
        <p:txBody>
          <a:bodyPr/>
          <a:lstStyle/>
          <a:p>
            <a:fld id="{298EEA54-AD8B-0B46-80C4-2639D609232B}" type="slidenum">
              <a:rPr lang="en-US" smtClean="0"/>
              <a:t>11</a:t>
            </a:fld>
            <a:endParaRPr lang="en-US"/>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966545310"/>
      </p:ext>
    </p:extLst>
  </p:cSld>
  <p:clrMapOvr>
    <a:masterClrMapping/>
  </p:clrMapOvr>
  <mc:AlternateContent xmlns:mc="http://schemas.openxmlformats.org/markup-compatibility/2006" xmlns:p14="http://schemas.microsoft.com/office/powerpoint/2010/main">
    <mc:Choice Requires="p14">
      <p:transition spd="slow" p14:dur="2000" advTm="22235"/>
    </mc:Choice>
    <mc:Fallback xmlns="">
      <p:transition xmlns:p14="http://schemas.microsoft.com/office/powerpoint/2010/main" spd="slow" advTm="22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3208" y="333756"/>
            <a:ext cx="8617584" cy="249631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00" u="sng" dirty="0" smtClean="0">
              <a:solidFill>
                <a:schemeClr val="tx1"/>
              </a:solidFill>
              <a:latin typeface="Arial" panose="020B0604020202020204" pitchFamily="34" charset="0"/>
              <a:cs typeface="Arial" panose="020B0604020202020204" pitchFamily="34" charset="0"/>
            </a:endParaRPr>
          </a:p>
          <a:p>
            <a:pPr algn="ctr"/>
            <a:r>
              <a:rPr lang="en-CA" sz="4800" b="1" dirty="0" err="1" smtClean="0">
                <a:solidFill>
                  <a:schemeClr val="tx1"/>
                </a:solidFill>
                <a:latin typeface="Arial" panose="020B0604020202020204" pitchFamily="34" charset="0"/>
                <a:cs typeface="Arial" panose="020B0604020202020204" pitchFamily="34" charset="0"/>
              </a:rPr>
              <a:t>EmPhAsIS</a:t>
            </a:r>
            <a:r>
              <a:rPr lang="en-CA" sz="4400" u="sng" dirty="0" smtClean="0">
                <a:solidFill>
                  <a:schemeClr val="tx1"/>
                </a:solidFill>
                <a:latin typeface="Arial" panose="020B0604020202020204" pitchFamily="34" charset="0"/>
                <a:cs typeface="Arial" panose="020B0604020202020204" pitchFamily="34" charset="0"/>
              </a:rPr>
              <a:t/>
            </a:r>
            <a:br>
              <a:rPr lang="en-CA" sz="4400" u="sng" dirty="0" smtClean="0">
                <a:solidFill>
                  <a:schemeClr val="tx1"/>
                </a:solidFill>
                <a:latin typeface="Arial" panose="020B0604020202020204" pitchFamily="34" charset="0"/>
                <a:cs typeface="Arial" panose="020B0604020202020204" pitchFamily="34" charset="0"/>
              </a:rPr>
            </a:br>
            <a:r>
              <a:rPr lang="en-CA" b="1" u="sng" dirty="0" smtClean="0">
                <a:solidFill>
                  <a:schemeClr val="tx1"/>
                </a:solidFill>
                <a:latin typeface="Arial" panose="020B0604020202020204" pitchFamily="34" charset="0"/>
                <a:cs typeface="Arial" panose="020B0604020202020204" pitchFamily="34" charset="0"/>
              </a:rPr>
              <a:t>Em</a:t>
            </a:r>
            <a:r>
              <a:rPr lang="en-CA" dirty="0" smtClean="0">
                <a:solidFill>
                  <a:schemeClr val="tx1"/>
                </a:solidFill>
                <a:latin typeface="Arial" panose="020B0604020202020204" pitchFamily="34" charset="0"/>
                <a:cs typeface="Arial" panose="020B0604020202020204" pitchFamily="34" charset="0"/>
              </a:rPr>
              <a:t>powering </a:t>
            </a:r>
            <a:r>
              <a:rPr lang="en-CA" b="1" u="sng" dirty="0" smtClean="0">
                <a:solidFill>
                  <a:schemeClr val="tx1"/>
                </a:solidFill>
                <a:latin typeface="Arial" panose="020B0604020202020204" pitchFamily="34" charset="0"/>
                <a:cs typeface="Arial" panose="020B0604020202020204" pitchFamily="34" charset="0"/>
              </a:rPr>
              <a:t>Ph</a:t>
            </a:r>
            <a:r>
              <a:rPr lang="en-CA" dirty="0" smtClean="0">
                <a:solidFill>
                  <a:schemeClr val="tx1"/>
                </a:solidFill>
                <a:latin typeface="Arial" panose="020B0604020202020204" pitchFamily="34" charset="0"/>
                <a:cs typeface="Arial" panose="020B0604020202020204" pitchFamily="34" charset="0"/>
              </a:rPr>
              <a:t>armacists in </a:t>
            </a:r>
            <a:r>
              <a:rPr lang="en-CA" b="1" u="sng" dirty="0" smtClean="0">
                <a:solidFill>
                  <a:schemeClr val="tx1"/>
                </a:solidFill>
                <a:latin typeface="Arial" panose="020B0604020202020204" pitchFamily="34" charset="0"/>
                <a:cs typeface="Arial" panose="020B0604020202020204" pitchFamily="34" charset="0"/>
              </a:rPr>
              <a:t>As</a:t>
            </a:r>
            <a:r>
              <a:rPr lang="en-CA" dirty="0" smtClean="0">
                <a:solidFill>
                  <a:schemeClr val="tx1"/>
                </a:solidFill>
                <a:latin typeface="Arial" panose="020B0604020202020204" pitchFamily="34" charset="0"/>
                <a:cs typeface="Arial" panose="020B0604020202020204" pitchFamily="34" charset="0"/>
              </a:rPr>
              <a:t>thma management through </a:t>
            </a:r>
            <a:r>
              <a:rPr lang="en-CA" b="1" u="sng" dirty="0" smtClean="0">
                <a:solidFill>
                  <a:schemeClr val="tx1"/>
                </a:solidFill>
                <a:latin typeface="Arial" panose="020B0604020202020204" pitchFamily="34" charset="0"/>
                <a:cs typeface="Arial" panose="020B0604020202020204" pitchFamily="34" charset="0"/>
              </a:rPr>
              <a:t>I</a:t>
            </a:r>
            <a:r>
              <a:rPr lang="en-CA" dirty="0" smtClean="0">
                <a:solidFill>
                  <a:schemeClr val="tx1"/>
                </a:solidFill>
                <a:latin typeface="Arial" panose="020B0604020202020204" pitchFamily="34" charset="0"/>
                <a:cs typeface="Arial" panose="020B0604020202020204" pitchFamily="34" charset="0"/>
              </a:rPr>
              <a:t>nteractive </a:t>
            </a:r>
            <a:r>
              <a:rPr lang="en-CA" b="1" u="sng" dirty="0" smtClean="0">
                <a:solidFill>
                  <a:schemeClr val="tx1"/>
                </a:solidFill>
                <a:latin typeface="Arial" panose="020B0604020202020204" pitchFamily="34" charset="0"/>
                <a:cs typeface="Arial" panose="020B0604020202020204" pitchFamily="34" charset="0"/>
              </a:rPr>
              <a:t>S</a:t>
            </a:r>
            <a:r>
              <a:rPr lang="en-CA" dirty="0" smtClean="0">
                <a:solidFill>
                  <a:schemeClr val="tx1"/>
                </a:solidFill>
                <a:latin typeface="Arial" panose="020B0604020202020204" pitchFamily="34" charset="0"/>
                <a:cs typeface="Arial" panose="020B0604020202020204" pitchFamily="34" charset="0"/>
              </a:rPr>
              <a:t>MS</a:t>
            </a:r>
            <a:endParaRPr lang="en-CA" dirty="0">
              <a:solidFill>
                <a:schemeClr val="tx1"/>
              </a:solidFill>
              <a:latin typeface="Arial" panose="020B0604020202020204" pitchFamily="34" charset="0"/>
              <a:cs typeface="Arial" panose="020B0604020202020204" pitchFamily="34" charset="0"/>
            </a:endParaRPr>
          </a:p>
        </p:txBody>
      </p:sp>
      <p:pic>
        <p:nvPicPr>
          <p:cNvPr id="7" name="Picture 2" descr="http://emphasis.core.ubc.ca/images/logo_ubcBla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1981" y="544770"/>
            <a:ext cx="520038" cy="707252"/>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p:cNvSpPr txBox="1">
            <a:spLocks/>
          </p:cNvSpPr>
          <p:nvPr/>
        </p:nvSpPr>
        <p:spPr>
          <a:xfrm>
            <a:off x="263208" y="3039526"/>
            <a:ext cx="8617583" cy="33137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l-NL" sz="2800" b="1" dirty="0" smtClean="0">
                <a:latin typeface="Arial"/>
                <a:ea typeface="Times New Roman"/>
                <a:cs typeface="Times New Roman"/>
              </a:rPr>
              <a:t>Questions?</a:t>
            </a:r>
          </a:p>
          <a:p>
            <a:pPr marL="0" indent="0" algn="ctr">
              <a:buNone/>
            </a:pPr>
            <a:r>
              <a:rPr lang="nl-NL" sz="2800" dirty="0" smtClean="0">
                <a:latin typeface="Arial"/>
                <a:ea typeface="Times New Roman"/>
                <a:cs typeface="Times New Roman"/>
              </a:rPr>
              <a:t>Please do not hesitate to contact us</a:t>
            </a:r>
          </a:p>
          <a:p>
            <a:pPr marL="0" indent="0" algn="ctr">
              <a:buNone/>
            </a:pPr>
            <a:r>
              <a:rPr lang="en-US" sz="2000" dirty="0" smtClean="0">
                <a:latin typeface="Arial" panose="020B0604020202020204" pitchFamily="34" charset="0"/>
                <a:cs typeface="Arial" panose="020B0604020202020204" pitchFamily="34" charset="0"/>
              </a:rPr>
              <a:t>Dr</a:t>
            </a:r>
            <a:r>
              <a:rPr lang="en-US" sz="2000" dirty="0">
                <a:latin typeface="Arial" panose="020B0604020202020204" pitchFamily="34" charset="0"/>
                <a:cs typeface="Arial" panose="020B0604020202020204" pitchFamily="34" charset="0"/>
              </a:rPr>
              <a:t>. Mary De Vera at </a:t>
            </a:r>
            <a:r>
              <a:rPr lang="en-US" sz="2000" b="1" dirty="0" smtClean="0">
                <a:latin typeface="Arial" panose="020B0604020202020204" pitchFamily="34" charset="0"/>
                <a:cs typeface="Arial" panose="020B0604020202020204" pitchFamily="34" charset="0"/>
              </a:rPr>
              <a:t>604-827-2138 </a:t>
            </a:r>
            <a:r>
              <a:rPr lang="en-US"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hlinkClick r:id="rId6"/>
              </a:rPr>
              <a:t>mdevera@mail.ubc.ca</a:t>
            </a:r>
            <a:r>
              <a:rPr lang="en-US" sz="2000" dirty="0" smtClean="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a:p>
            <a:pPr marL="0" indent="0" algn="ctr">
              <a:buNone/>
            </a:pPr>
            <a:r>
              <a:rPr lang="en-US" sz="2000" dirty="0">
                <a:latin typeface="Arial" panose="020B0604020202020204" pitchFamily="34" charset="0"/>
                <a:cs typeface="Arial" panose="020B0604020202020204" pitchFamily="34" charset="0"/>
              </a:rPr>
              <a:t>Research Coordinator </a:t>
            </a:r>
            <a:r>
              <a:rPr lang="en-US" sz="2000" dirty="0" smtClean="0">
                <a:latin typeface="Arial" panose="020B0604020202020204" pitchFamily="34" charset="0"/>
                <a:cs typeface="Arial" panose="020B0604020202020204" pitchFamily="34" charset="0"/>
              </a:rPr>
              <a:t>(Louise) at </a:t>
            </a:r>
            <a:r>
              <a:rPr lang="en-US" sz="2000" b="1" dirty="0" smtClean="0">
                <a:latin typeface="Arial" panose="020B0604020202020204" pitchFamily="34" charset="0"/>
                <a:cs typeface="Arial" panose="020B0604020202020204" pitchFamily="34" charset="0"/>
              </a:rPr>
              <a:t>604-827-1567 </a:t>
            </a:r>
            <a:r>
              <a:rPr lang="en-US"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hlinkClick r:id="rId7"/>
              </a:rPr>
              <a:t>louisega@mail.ubc.ca</a:t>
            </a:r>
            <a:r>
              <a:rPr lang="en-US" sz="2000" dirty="0" smtClean="0">
                <a:latin typeface="Arial" panose="020B0604020202020204" pitchFamily="34" charset="0"/>
                <a:cs typeface="Arial" panose="020B0604020202020204" pitchFamily="34" charset="0"/>
              </a:rPr>
              <a:t>)</a:t>
            </a:r>
            <a:endParaRPr lang="en-US" sz="2000" b="1" dirty="0" smtClean="0">
              <a:latin typeface="Arial" panose="020B0604020202020204" pitchFamily="34" charset="0"/>
              <a:cs typeface="Arial" panose="020B0604020202020204" pitchFamily="34" charset="0"/>
            </a:endParaRPr>
          </a:p>
          <a:p>
            <a:pPr marL="0" indent="0" algn="ctr">
              <a:buNone/>
            </a:pPr>
            <a:r>
              <a:rPr lang="en-US" sz="2000" dirty="0" smtClean="0">
                <a:latin typeface="Arial" panose="020B0604020202020204" pitchFamily="34" charset="0"/>
                <a:cs typeface="Arial" panose="020B0604020202020204" pitchFamily="34" charset="0"/>
              </a:rPr>
              <a:t>Fax: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604-827-4014</a:t>
            </a:r>
          </a:p>
          <a:p>
            <a:pPr marL="0" indent="0" algn="ctr">
              <a:buNone/>
            </a:pPr>
            <a:r>
              <a:rPr lang="en-US" sz="2000" b="1" dirty="0" smtClean="0">
                <a:latin typeface="Arial" panose="020B0604020202020204" pitchFamily="34" charset="0"/>
                <a:cs typeface="Arial" panose="020B0604020202020204" pitchFamily="34" charset="0"/>
              </a:rPr>
              <a:t>Mailing Address</a:t>
            </a:r>
            <a:endParaRPr lang="en-US" sz="2000" b="1" dirty="0">
              <a:latin typeface="Arial" panose="020B0604020202020204" pitchFamily="34" charset="0"/>
              <a:cs typeface="Arial" panose="020B0604020202020204" pitchFamily="34" charset="0"/>
            </a:endParaRPr>
          </a:p>
          <a:p>
            <a:pPr marL="0" indent="0" algn="ctr">
              <a:buNone/>
            </a:pPr>
            <a:r>
              <a:rPr lang="en-US" sz="2000" dirty="0">
                <a:latin typeface="Arial" panose="020B0604020202020204" pitchFamily="34" charset="0"/>
                <a:cs typeface="Arial" panose="020B0604020202020204" pitchFamily="34" charset="0"/>
              </a:rPr>
              <a:t>2405 </a:t>
            </a:r>
            <a:r>
              <a:rPr lang="en-US" sz="2000" dirty="0" err="1">
                <a:latin typeface="Arial" panose="020B0604020202020204" pitchFamily="34" charset="0"/>
                <a:cs typeface="Arial" panose="020B0604020202020204" pitchFamily="34" charset="0"/>
              </a:rPr>
              <a:t>Wesbrook</a:t>
            </a:r>
            <a:r>
              <a:rPr lang="en-US" sz="2000" dirty="0">
                <a:latin typeface="Arial" panose="020B0604020202020204" pitchFamily="34" charset="0"/>
                <a:cs typeface="Arial" panose="020B0604020202020204" pitchFamily="34" charset="0"/>
              </a:rPr>
              <a:t> Mall, Vancouver </a:t>
            </a:r>
            <a:r>
              <a:rPr lang="en-US" sz="2000" dirty="0" smtClean="0">
                <a:latin typeface="Arial" panose="020B0604020202020204" pitchFamily="34" charset="0"/>
                <a:cs typeface="Arial" panose="020B0604020202020204" pitchFamily="34" charset="0"/>
              </a:rPr>
              <a:t>BC, </a:t>
            </a:r>
            <a:r>
              <a:rPr lang="en-US" sz="2000" dirty="0">
                <a:latin typeface="Arial" panose="020B0604020202020204" pitchFamily="34" charset="0"/>
                <a:cs typeface="Arial" panose="020B0604020202020204" pitchFamily="34" charset="0"/>
              </a:rPr>
              <a:t>Canada V6T 1Z3 </a:t>
            </a:r>
          </a:p>
          <a:p>
            <a:pPr marL="0" indent="0" algn="ctr">
              <a:buNone/>
            </a:pPr>
            <a:endParaRPr lang="nl-NL" dirty="0" smtClean="0">
              <a:latin typeface="Arial"/>
              <a:ea typeface="Times New Roman"/>
              <a:cs typeface="Times New Roman"/>
            </a:endParaRPr>
          </a:p>
        </p:txBody>
      </p:sp>
      <p:sp>
        <p:nvSpPr>
          <p:cNvPr id="2" name="Slide Number Placeholder 1"/>
          <p:cNvSpPr>
            <a:spLocks noGrp="1"/>
          </p:cNvSpPr>
          <p:nvPr>
            <p:ph type="sldNum" sz="quarter" idx="12"/>
          </p:nvPr>
        </p:nvSpPr>
        <p:spPr/>
        <p:txBody>
          <a:bodyPr/>
          <a:lstStyle/>
          <a:p>
            <a:fld id="{298EEA54-AD8B-0B46-80C4-2639D609232B}" type="slidenum">
              <a:rPr lang="en-US" smtClean="0"/>
              <a:t>12</a:t>
            </a:fld>
            <a:endParaRPr lang="en-US"/>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955483817"/>
      </p:ext>
    </p:extLst>
  </p:cSld>
  <p:clrMapOvr>
    <a:masterClrMapping/>
  </p:clrMapOvr>
  <mc:AlternateContent xmlns:mc="http://schemas.openxmlformats.org/markup-compatibility/2006" xmlns:p14="http://schemas.microsoft.com/office/powerpoint/2010/main">
    <mc:Choice Requires="p14">
      <p:transition spd="slow" p14:dur="2000" advTm="7930"/>
    </mc:Choice>
    <mc:Fallback xmlns="">
      <p:transition xmlns:p14="http://schemas.microsoft.com/office/powerpoint/2010/main" spd="slow" advTm="7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208" y="192025"/>
            <a:ext cx="8617584" cy="249631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400" u="sng" dirty="0" smtClean="0">
              <a:solidFill>
                <a:schemeClr val="tx1"/>
              </a:solidFill>
              <a:latin typeface="+mj-lt"/>
              <a:cs typeface="Arial" panose="020B0604020202020204" pitchFamily="34" charset="0"/>
            </a:endParaRPr>
          </a:p>
          <a:p>
            <a:pPr algn="ctr"/>
            <a:r>
              <a:rPr lang="en-CA" sz="4800" b="1" dirty="0" err="1" smtClean="0">
                <a:solidFill>
                  <a:schemeClr val="tx1"/>
                </a:solidFill>
                <a:latin typeface="+mj-lt"/>
                <a:cs typeface="Arial" panose="020B0604020202020204" pitchFamily="34" charset="0"/>
              </a:rPr>
              <a:t>EmPhAsIS</a:t>
            </a:r>
            <a:r>
              <a:rPr lang="en-CA" sz="4400" u="sng" dirty="0" smtClean="0">
                <a:solidFill>
                  <a:schemeClr val="tx1"/>
                </a:solidFill>
                <a:latin typeface="+mj-lt"/>
                <a:cs typeface="Arial" panose="020B0604020202020204" pitchFamily="34" charset="0"/>
              </a:rPr>
              <a:t/>
            </a:r>
            <a:br>
              <a:rPr lang="en-CA" sz="4400" u="sng" dirty="0" smtClean="0">
                <a:solidFill>
                  <a:schemeClr val="tx1"/>
                </a:solidFill>
                <a:latin typeface="+mj-lt"/>
                <a:cs typeface="Arial" panose="020B0604020202020204" pitchFamily="34" charset="0"/>
              </a:rPr>
            </a:br>
            <a:r>
              <a:rPr lang="en-CA" b="1" u="sng" dirty="0" smtClean="0">
                <a:solidFill>
                  <a:schemeClr val="tx1"/>
                </a:solidFill>
                <a:latin typeface="+mj-lt"/>
                <a:cs typeface="Arial" panose="020B0604020202020204" pitchFamily="34" charset="0"/>
              </a:rPr>
              <a:t>Em</a:t>
            </a:r>
            <a:r>
              <a:rPr lang="en-CA" dirty="0" smtClean="0">
                <a:solidFill>
                  <a:schemeClr val="tx1"/>
                </a:solidFill>
                <a:latin typeface="+mj-lt"/>
                <a:cs typeface="Arial" panose="020B0604020202020204" pitchFamily="34" charset="0"/>
              </a:rPr>
              <a:t>powering </a:t>
            </a:r>
            <a:r>
              <a:rPr lang="en-CA" b="1" u="sng" dirty="0" smtClean="0">
                <a:solidFill>
                  <a:schemeClr val="tx1"/>
                </a:solidFill>
                <a:latin typeface="+mj-lt"/>
                <a:cs typeface="Arial" panose="020B0604020202020204" pitchFamily="34" charset="0"/>
              </a:rPr>
              <a:t>Ph</a:t>
            </a:r>
            <a:r>
              <a:rPr lang="en-CA" dirty="0" smtClean="0">
                <a:solidFill>
                  <a:schemeClr val="tx1"/>
                </a:solidFill>
                <a:latin typeface="+mj-lt"/>
                <a:cs typeface="Arial" panose="020B0604020202020204" pitchFamily="34" charset="0"/>
              </a:rPr>
              <a:t>armacists in </a:t>
            </a:r>
            <a:r>
              <a:rPr lang="en-CA" b="1" u="sng" dirty="0" smtClean="0">
                <a:solidFill>
                  <a:schemeClr val="tx1"/>
                </a:solidFill>
                <a:latin typeface="+mj-lt"/>
                <a:cs typeface="Arial" panose="020B0604020202020204" pitchFamily="34" charset="0"/>
              </a:rPr>
              <a:t>As</a:t>
            </a:r>
            <a:r>
              <a:rPr lang="en-CA" dirty="0" smtClean="0">
                <a:solidFill>
                  <a:schemeClr val="tx1"/>
                </a:solidFill>
                <a:latin typeface="+mj-lt"/>
                <a:cs typeface="Arial" panose="020B0604020202020204" pitchFamily="34" charset="0"/>
              </a:rPr>
              <a:t>thma management through </a:t>
            </a:r>
            <a:r>
              <a:rPr lang="en-CA" b="1" u="sng" dirty="0" smtClean="0">
                <a:solidFill>
                  <a:schemeClr val="tx1"/>
                </a:solidFill>
                <a:latin typeface="+mj-lt"/>
                <a:cs typeface="Arial" panose="020B0604020202020204" pitchFamily="34" charset="0"/>
              </a:rPr>
              <a:t>I</a:t>
            </a:r>
            <a:r>
              <a:rPr lang="en-CA" dirty="0" smtClean="0">
                <a:solidFill>
                  <a:schemeClr val="tx1"/>
                </a:solidFill>
                <a:latin typeface="+mj-lt"/>
                <a:cs typeface="Arial" panose="020B0604020202020204" pitchFamily="34" charset="0"/>
              </a:rPr>
              <a:t>nteractive </a:t>
            </a:r>
            <a:r>
              <a:rPr lang="en-CA" b="1" u="sng" dirty="0" smtClean="0">
                <a:solidFill>
                  <a:schemeClr val="tx1"/>
                </a:solidFill>
                <a:latin typeface="+mj-lt"/>
                <a:cs typeface="Arial" panose="020B0604020202020204" pitchFamily="34" charset="0"/>
              </a:rPr>
              <a:t>S</a:t>
            </a:r>
            <a:r>
              <a:rPr lang="en-CA" dirty="0" smtClean="0">
                <a:solidFill>
                  <a:schemeClr val="tx1"/>
                </a:solidFill>
                <a:latin typeface="+mj-lt"/>
                <a:cs typeface="Arial" panose="020B0604020202020204" pitchFamily="34" charset="0"/>
              </a:rPr>
              <a:t>MS</a:t>
            </a:r>
            <a:endParaRPr lang="en-CA" dirty="0">
              <a:solidFill>
                <a:schemeClr val="tx1"/>
              </a:solidFill>
              <a:latin typeface="+mj-lt"/>
              <a:cs typeface="Arial" panose="020B0604020202020204" pitchFamily="34" charset="0"/>
            </a:endParaRPr>
          </a:p>
        </p:txBody>
      </p:sp>
      <p:pic>
        <p:nvPicPr>
          <p:cNvPr id="9" name="Picture 2" descr="http://emphasis.core.ubc.ca/images/logo_ubcBla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1981" y="325314"/>
            <a:ext cx="520038" cy="7072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57200" y="2857726"/>
            <a:ext cx="8229600" cy="3139321"/>
          </a:xfrm>
          <a:prstGeom prst="rect">
            <a:avLst/>
          </a:prstGeom>
          <a:noFill/>
        </p:spPr>
        <p:txBody>
          <a:bodyPr wrap="square" rtlCol="0" anchor="ctr">
            <a:spAutoFit/>
          </a:bodyPr>
          <a:lstStyle/>
          <a:p>
            <a:pPr algn="ctr"/>
            <a:endParaRPr lang="en-US" sz="2000" b="1" dirty="0" smtClean="0"/>
          </a:p>
          <a:p>
            <a:pPr algn="ctr"/>
            <a:r>
              <a:rPr lang="en-US" sz="2000" dirty="0" smtClean="0"/>
              <a:t>To review how to recruit and screen a potential study participant, </a:t>
            </a:r>
          </a:p>
          <a:p>
            <a:pPr algn="ctr"/>
            <a:r>
              <a:rPr lang="en-US" sz="2000" dirty="0" smtClean="0"/>
              <a:t>please see the previous mini-webinar on:</a:t>
            </a:r>
          </a:p>
          <a:p>
            <a:pPr algn="ctr"/>
            <a:r>
              <a:rPr lang="en-US" sz="2000" dirty="0" smtClean="0"/>
              <a:t>“</a:t>
            </a:r>
            <a:r>
              <a:rPr lang="en-US" sz="2000" b="1" dirty="0" smtClean="0"/>
              <a:t>Baseline Procedures: Recruiting and Screening Patients</a:t>
            </a:r>
            <a:r>
              <a:rPr lang="en-US" sz="2000" dirty="0" smtClean="0"/>
              <a:t>”</a:t>
            </a:r>
          </a:p>
          <a:p>
            <a:pPr algn="ctr"/>
            <a:endParaRPr lang="en-US" sz="2000" b="1" dirty="0" smtClean="0"/>
          </a:p>
          <a:p>
            <a:pPr algn="ctr"/>
            <a:endParaRPr lang="en-US" sz="2000" b="1" dirty="0" smtClean="0"/>
          </a:p>
          <a:p>
            <a:pPr algn="ctr"/>
            <a:r>
              <a:rPr lang="en-US" sz="2000" dirty="0" smtClean="0"/>
              <a:t>Once you have identified a study participant who is willing to participate in the study and fulfills in the inclusion criteria, you are now ready to start obtaining consent and officially enrolling the patient into the study!</a:t>
            </a:r>
            <a:endParaRPr lang="en-US" sz="2000" dirty="0"/>
          </a:p>
          <a:p>
            <a:pPr algn="ctr"/>
            <a:endParaRPr lang="en-US" b="1" dirty="0"/>
          </a:p>
        </p:txBody>
      </p:sp>
      <p:sp>
        <p:nvSpPr>
          <p:cNvPr id="2" name="Slide Number Placeholder 1"/>
          <p:cNvSpPr>
            <a:spLocks noGrp="1"/>
          </p:cNvSpPr>
          <p:nvPr>
            <p:ph type="sldNum" sz="quarter" idx="12"/>
          </p:nvPr>
        </p:nvSpPr>
        <p:spPr/>
        <p:txBody>
          <a:bodyPr/>
          <a:lstStyle/>
          <a:p>
            <a:fld id="{298EEA54-AD8B-0B46-80C4-2639D609232B}" type="slidenum">
              <a:rPr lang="en-US" smtClean="0"/>
              <a:t>2</a:t>
            </a:fld>
            <a:endParaRPr lang="en-US"/>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225764823"/>
      </p:ext>
    </p:extLst>
  </p:cSld>
  <p:clrMapOvr>
    <a:masterClrMapping/>
  </p:clrMapOvr>
  <mc:AlternateContent xmlns:mc="http://schemas.openxmlformats.org/markup-compatibility/2006" xmlns:p14="http://schemas.microsoft.com/office/powerpoint/2010/main">
    <mc:Choice Requires="p14">
      <p:transition spd="slow" p14:dur="2000" advTm="23044"/>
    </mc:Choice>
    <mc:Fallback xmlns="">
      <p:transition xmlns:p14="http://schemas.microsoft.com/office/powerpoint/2010/main" spd="slow" advTm="23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devera\Downloads\2015-05-21 10.25.39.jpg"/>
          <p:cNvPicPr>
            <a:picLocks noChangeAspect="1" noChangeArrowheads="1"/>
          </p:cNvPicPr>
          <p:nvPr/>
        </p:nvPicPr>
        <p:blipFill rotWithShape="1">
          <a:blip r:embed="rId5">
            <a:extLst>
              <a:ext uri="{28A0092B-C50C-407E-A947-70E740481C1C}">
                <a14:useLocalDpi xmlns:a14="http://schemas.microsoft.com/office/drawing/2010/main" val="0"/>
              </a:ext>
            </a:extLst>
          </a:blip>
          <a:srcRect l="1746" t="8126" r="2479" b="7316"/>
          <a:stretch/>
        </p:blipFill>
        <p:spPr bwMode="auto">
          <a:xfrm>
            <a:off x="457200" y="1698171"/>
            <a:ext cx="3875279" cy="484087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2"/>
          </p:nvPr>
        </p:nvSpPr>
        <p:spPr>
          <a:xfrm>
            <a:off x="4408473" y="1581171"/>
            <a:ext cx="4495801" cy="4957873"/>
          </a:xfrm>
        </p:spPr>
        <p:txBody>
          <a:bodyPr>
            <a:noAutofit/>
          </a:bodyPr>
          <a:lstStyle/>
          <a:p>
            <a:pPr marL="0" indent="0">
              <a:buNone/>
            </a:pPr>
            <a:r>
              <a:rPr lang="en-CA" dirty="0"/>
              <a:t>I</a:t>
            </a:r>
            <a:r>
              <a:rPr lang="en-CA" dirty="0" smtClean="0"/>
              <a:t>n your binder</a:t>
            </a:r>
          </a:p>
          <a:p>
            <a:pPr marL="271463" indent="-271463"/>
            <a:r>
              <a:rPr lang="en-CA" sz="2600" dirty="0" smtClean="0"/>
              <a:t>10 </a:t>
            </a:r>
            <a:r>
              <a:rPr lang="en-CA" sz="2600" b="1" dirty="0" smtClean="0"/>
              <a:t>Enrolment Packages </a:t>
            </a:r>
            <a:r>
              <a:rPr lang="en-CA" sz="2600" dirty="0" smtClean="0"/>
              <a:t>(in plastic covers)</a:t>
            </a:r>
          </a:p>
          <a:p>
            <a:pPr marL="457200" lvl="1" indent="0">
              <a:buNone/>
            </a:pPr>
            <a:r>
              <a:rPr lang="en-CA" sz="2000" b="1" dirty="0" smtClean="0">
                <a:solidFill>
                  <a:schemeClr val="tx2">
                    <a:lumMod val="40000"/>
                    <a:lumOff val="60000"/>
                  </a:schemeClr>
                </a:solidFill>
              </a:rPr>
              <a:t>Instructions </a:t>
            </a:r>
          </a:p>
          <a:p>
            <a:pPr marL="457200" lvl="1" indent="0">
              <a:buNone/>
            </a:pPr>
            <a:r>
              <a:rPr lang="en-CA" sz="2000" b="1" dirty="0" smtClean="0"/>
              <a:t>Subject Information and Consent Form </a:t>
            </a:r>
          </a:p>
          <a:p>
            <a:pPr marL="457200" lvl="1" indent="0">
              <a:buNone/>
            </a:pPr>
            <a:r>
              <a:rPr lang="en-CA" sz="2000" b="1" dirty="0" smtClean="0">
                <a:solidFill>
                  <a:srgbClr val="00B050"/>
                </a:solidFill>
              </a:rPr>
              <a:t>Contact Form </a:t>
            </a:r>
          </a:p>
          <a:p>
            <a:pPr marL="457200" lvl="1" indent="0">
              <a:buNone/>
            </a:pPr>
            <a:r>
              <a:rPr lang="en-CA" sz="2000" b="1" dirty="0" smtClean="0">
                <a:solidFill>
                  <a:schemeClr val="accent6"/>
                </a:solidFill>
              </a:rPr>
              <a:t>Demographic Form</a:t>
            </a:r>
            <a:r>
              <a:rPr lang="en-CA" sz="2000" b="1" dirty="0" smtClean="0"/>
              <a:t> </a:t>
            </a:r>
          </a:p>
          <a:p>
            <a:pPr marL="457200" lvl="1" indent="0">
              <a:buNone/>
            </a:pPr>
            <a:r>
              <a:rPr lang="en-CA" sz="2000" b="1" dirty="0" smtClean="0">
                <a:solidFill>
                  <a:srgbClr val="FF0000"/>
                </a:solidFill>
              </a:rPr>
              <a:t>P</a:t>
            </a:r>
            <a:r>
              <a:rPr lang="en-CA" sz="2000" b="1" dirty="0" smtClean="0">
                <a:solidFill>
                  <a:srgbClr val="00B050"/>
                </a:solidFill>
              </a:rPr>
              <a:t>a</a:t>
            </a:r>
            <a:r>
              <a:rPr lang="en-CA" sz="2000" b="1" dirty="0" smtClean="0">
                <a:solidFill>
                  <a:srgbClr val="0070C0"/>
                </a:solidFill>
              </a:rPr>
              <a:t>r</a:t>
            </a:r>
            <a:r>
              <a:rPr lang="en-CA" sz="2000" b="1" dirty="0" smtClean="0">
                <a:solidFill>
                  <a:srgbClr val="FF0000"/>
                </a:solidFill>
              </a:rPr>
              <a:t>t</a:t>
            </a:r>
            <a:r>
              <a:rPr lang="en-CA" sz="2000" b="1" dirty="0" smtClean="0">
                <a:solidFill>
                  <a:srgbClr val="00B050"/>
                </a:solidFill>
              </a:rPr>
              <a:t>i</a:t>
            </a:r>
            <a:r>
              <a:rPr lang="en-CA" sz="2000" b="1" dirty="0" smtClean="0">
                <a:solidFill>
                  <a:srgbClr val="0070C0"/>
                </a:solidFill>
              </a:rPr>
              <a:t>c</a:t>
            </a:r>
            <a:r>
              <a:rPr lang="en-CA" sz="2000" b="1" dirty="0" smtClean="0">
                <a:solidFill>
                  <a:srgbClr val="FF0000"/>
                </a:solidFill>
              </a:rPr>
              <a:t>i</a:t>
            </a:r>
            <a:r>
              <a:rPr lang="en-CA" sz="2000" b="1" dirty="0" smtClean="0">
                <a:solidFill>
                  <a:srgbClr val="00B050"/>
                </a:solidFill>
              </a:rPr>
              <a:t>p</a:t>
            </a:r>
            <a:r>
              <a:rPr lang="en-CA" sz="2000" b="1" dirty="0" smtClean="0">
                <a:solidFill>
                  <a:srgbClr val="0070C0"/>
                </a:solidFill>
              </a:rPr>
              <a:t>a</a:t>
            </a:r>
            <a:r>
              <a:rPr lang="en-CA" sz="2000" b="1" dirty="0" smtClean="0">
                <a:solidFill>
                  <a:srgbClr val="FF0000"/>
                </a:solidFill>
              </a:rPr>
              <a:t>n</a:t>
            </a:r>
            <a:r>
              <a:rPr lang="en-CA" sz="2000" b="1" dirty="0" smtClean="0">
                <a:solidFill>
                  <a:srgbClr val="00B050"/>
                </a:solidFill>
              </a:rPr>
              <a:t>t</a:t>
            </a:r>
            <a:r>
              <a:rPr lang="en-CA" sz="2000" b="1" dirty="0" smtClean="0"/>
              <a:t> </a:t>
            </a:r>
            <a:r>
              <a:rPr lang="en-CA" sz="2000" b="1" dirty="0" smtClean="0">
                <a:solidFill>
                  <a:srgbClr val="0070C0"/>
                </a:solidFill>
              </a:rPr>
              <a:t>G</a:t>
            </a:r>
            <a:r>
              <a:rPr lang="en-CA" sz="2000" b="1" dirty="0" smtClean="0">
                <a:solidFill>
                  <a:srgbClr val="FF0000"/>
                </a:solidFill>
              </a:rPr>
              <a:t>u</a:t>
            </a:r>
            <a:r>
              <a:rPr lang="en-CA" sz="2000" b="1" dirty="0" smtClean="0">
                <a:solidFill>
                  <a:srgbClr val="00B050"/>
                </a:solidFill>
              </a:rPr>
              <a:t>i</a:t>
            </a:r>
            <a:r>
              <a:rPr lang="en-CA" sz="2000" b="1" dirty="0" smtClean="0">
                <a:solidFill>
                  <a:srgbClr val="0070C0"/>
                </a:solidFill>
              </a:rPr>
              <a:t>d</a:t>
            </a:r>
            <a:r>
              <a:rPr lang="en-CA" sz="2000" b="1" dirty="0" smtClean="0">
                <a:solidFill>
                  <a:srgbClr val="FF0000"/>
                </a:solidFill>
              </a:rPr>
              <a:t>e</a:t>
            </a:r>
            <a:r>
              <a:rPr lang="en-CA" sz="2000" b="1" dirty="0" smtClean="0"/>
              <a:t> </a:t>
            </a:r>
          </a:p>
          <a:p>
            <a:pPr marL="457200" lvl="1" indent="0">
              <a:buNone/>
            </a:pPr>
            <a:r>
              <a:rPr lang="en-CA" sz="2000" dirty="0"/>
              <a:t>[</a:t>
            </a:r>
            <a:r>
              <a:rPr lang="en-CA" sz="2000" b="1" dirty="0" smtClean="0"/>
              <a:t>Magnet </a:t>
            </a:r>
            <a:r>
              <a:rPr lang="en-CA" sz="2000" dirty="0" smtClean="0"/>
              <a:t>– Intervention Group only</a:t>
            </a:r>
            <a:r>
              <a:rPr lang="en-CA" sz="2000" dirty="0"/>
              <a:t>]</a:t>
            </a:r>
            <a:endParaRPr lang="en-CA" sz="2000" dirty="0" smtClean="0"/>
          </a:p>
          <a:p>
            <a:pPr marL="271463" indent="-214313"/>
            <a:r>
              <a:rPr lang="en-CA" sz="2600" dirty="0" smtClean="0"/>
              <a:t>Use 1 package per eligible </a:t>
            </a:r>
            <a:r>
              <a:rPr lang="en-CA" dirty="0" smtClean="0"/>
              <a:t>patient</a:t>
            </a:r>
          </a:p>
          <a:p>
            <a:pPr marL="0" indent="0">
              <a:buNone/>
            </a:pPr>
            <a:endParaRPr lang="en-CA" dirty="0" smtClean="0"/>
          </a:p>
        </p:txBody>
      </p:sp>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0511" y="1543413"/>
            <a:ext cx="611464" cy="6427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0" name="Title 1"/>
          <p:cNvSpPr txBox="1">
            <a:spLocks/>
          </p:cNvSpPr>
          <p:nvPr/>
        </p:nvSpPr>
        <p:spPr>
          <a:xfrm>
            <a:off x="457200" y="274638"/>
            <a:ext cx="8229600" cy="1143000"/>
          </a:xfrm>
          <a:prstGeom prst="rect">
            <a:avLst/>
          </a:prstGeom>
          <a:solidFill>
            <a:srgbClr val="FFFFCC"/>
          </a:solidFill>
          <a:ln>
            <a:solidFill>
              <a:schemeClr val="tx1"/>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For Eligible Patients</a:t>
            </a:r>
            <a:endParaRPr lang="en-US" dirty="0"/>
          </a:p>
        </p:txBody>
      </p:sp>
      <p:grpSp>
        <p:nvGrpSpPr>
          <p:cNvPr id="21" name="Group 20"/>
          <p:cNvGrpSpPr/>
          <p:nvPr/>
        </p:nvGrpSpPr>
        <p:grpSpPr>
          <a:xfrm>
            <a:off x="8352389" y="0"/>
            <a:ext cx="791611" cy="467976"/>
            <a:chOff x="6940228" y="2207529"/>
            <a:chExt cx="791611" cy="467976"/>
          </a:xfrm>
        </p:grpSpPr>
        <p:sp>
          <p:nvSpPr>
            <p:cNvPr id="22" name="Rectangle 21"/>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3"/>
            <p:cNvPicPr>
              <a:picLocks noChangeAspect="1"/>
            </p:cNvPicPr>
            <p:nvPr/>
          </p:nvPicPr>
          <p:blipFill>
            <a:blip r:embed="rId8"/>
            <a:stretch>
              <a:fillRect/>
            </a:stretch>
          </p:blipFill>
          <p:spPr>
            <a:xfrm flipH="1">
              <a:off x="7425254" y="2313356"/>
              <a:ext cx="228600" cy="273182"/>
            </a:xfrm>
            <a:prstGeom prst="rect">
              <a:avLst/>
            </a:prstGeom>
          </p:spPr>
        </p:pic>
      </p:grpSp>
      <p:grpSp>
        <p:nvGrpSpPr>
          <p:cNvPr id="25" name="Group 24"/>
          <p:cNvGrpSpPr/>
          <p:nvPr/>
        </p:nvGrpSpPr>
        <p:grpSpPr>
          <a:xfrm>
            <a:off x="8352389" y="501953"/>
            <a:ext cx="791611" cy="467976"/>
            <a:chOff x="6971668" y="2828587"/>
            <a:chExt cx="791611" cy="467976"/>
          </a:xfrm>
        </p:grpSpPr>
        <p:sp>
          <p:nvSpPr>
            <p:cNvPr id="26" name="Rectangle 25"/>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Slide Number Placeholder 1"/>
          <p:cNvSpPr>
            <a:spLocks noGrp="1"/>
          </p:cNvSpPr>
          <p:nvPr>
            <p:ph type="sldNum" sz="quarter" idx="12"/>
          </p:nvPr>
        </p:nvSpPr>
        <p:spPr/>
        <p:txBody>
          <a:bodyPr/>
          <a:lstStyle/>
          <a:p>
            <a:fld id="{298EEA54-AD8B-0B46-80C4-2639D609232B}" type="slidenum">
              <a:rPr lang="en-US" smtClean="0"/>
              <a:t>3</a:t>
            </a:fld>
            <a:endParaRPr lang="en-US"/>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635593138"/>
      </p:ext>
    </p:extLst>
  </p:cSld>
  <p:clrMapOvr>
    <a:masterClrMapping/>
  </p:clrMapOvr>
  <mc:AlternateContent xmlns:mc="http://schemas.openxmlformats.org/markup-compatibility/2006" xmlns:p14="http://schemas.microsoft.com/office/powerpoint/2010/main">
    <mc:Choice Requires="p14">
      <p:transition spd="slow" p14:dur="2000" advTm="41871"/>
    </mc:Choice>
    <mc:Fallback xmlns="">
      <p:transition xmlns:p14="http://schemas.microsoft.com/office/powerpoint/2010/main" spd="slow" advTm="41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 Consent Eligible Patients</a:t>
            </a:r>
            <a:endParaRPr lang="en-US" dirty="0"/>
          </a:p>
        </p:txBody>
      </p:sp>
      <p:sp>
        <p:nvSpPr>
          <p:cNvPr id="4" name="Rectangle 3"/>
          <p:cNvSpPr/>
          <p:nvPr/>
        </p:nvSpPr>
        <p:spPr>
          <a:xfrm>
            <a:off x="257045" y="3220180"/>
            <a:ext cx="8603449" cy="1783949"/>
          </a:xfrm>
          <a:prstGeom prst="rect">
            <a:avLst/>
          </a:prstGeom>
          <a:solidFill>
            <a:srgbClr val="FFFF9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72165" y="1539727"/>
            <a:ext cx="8603449" cy="5318273"/>
          </a:xfrm>
        </p:spPr>
        <p:txBody>
          <a:bodyPr>
            <a:noAutofit/>
          </a:bodyPr>
          <a:lstStyle/>
          <a:p>
            <a:r>
              <a:rPr lang="en-US" dirty="0" smtClean="0"/>
              <a:t>Important part of enrollment process </a:t>
            </a:r>
          </a:p>
          <a:p>
            <a:r>
              <a:rPr lang="en-US" dirty="0" smtClean="0"/>
              <a:t>Review </a:t>
            </a:r>
            <a:r>
              <a:rPr lang="en-US" b="1" dirty="0" smtClean="0"/>
              <a:t>Subject Information and Consent Form</a:t>
            </a:r>
            <a:r>
              <a:rPr lang="en-US" dirty="0" smtClean="0"/>
              <a:t> with patient</a:t>
            </a:r>
          </a:p>
          <a:p>
            <a:r>
              <a:rPr lang="en-US" dirty="0" smtClean="0"/>
              <a:t>Have patient sign the 2 copies of page 9 </a:t>
            </a:r>
          </a:p>
          <a:p>
            <a:pPr lvl="1"/>
            <a:r>
              <a:rPr lang="en-US" dirty="0" smtClean="0"/>
              <a:t>1 copy stapled to form </a:t>
            </a:r>
            <a:r>
              <a:rPr lang="en-US" dirty="0" smtClean="0">
                <a:sym typeface="Wingdings"/>
              </a:rPr>
              <a:t> Patient takes home</a:t>
            </a:r>
            <a:endParaRPr lang="en-US" dirty="0" smtClean="0"/>
          </a:p>
          <a:p>
            <a:pPr lvl="1"/>
            <a:r>
              <a:rPr lang="en-US" dirty="0" smtClean="0"/>
              <a:t>1 copy not stapled </a:t>
            </a:r>
            <a:r>
              <a:rPr lang="en-US" dirty="0" smtClean="0">
                <a:sym typeface="Wingdings"/>
              </a:rPr>
              <a:t> </a:t>
            </a:r>
            <a:r>
              <a:rPr lang="en-US" u="sng" dirty="0" smtClean="0">
                <a:sym typeface="Wingdings"/>
              </a:rPr>
              <a:t>Fax</a:t>
            </a:r>
            <a:r>
              <a:rPr lang="en-US" dirty="0" smtClean="0">
                <a:sym typeface="Wingdings"/>
              </a:rPr>
              <a:t> to UBC and </a:t>
            </a:r>
            <a:r>
              <a:rPr lang="en-US" u="sng" dirty="0" smtClean="0">
                <a:sym typeface="Wingdings"/>
              </a:rPr>
              <a:t>File</a:t>
            </a:r>
            <a:r>
              <a:rPr lang="en-US" dirty="0" smtClean="0">
                <a:sym typeface="Wingdings"/>
              </a:rPr>
              <a:t> in binder</a:t>
            </a:r>
            <a:endParaRPr lang="en-US" dirty="0">
              <a:sym typeface="Wingdings"/>
            </a:endParaRPr>
          </a:p>
          <a:p>
            <a:pPr lvl="4"/>
            <a:endParaRPr lang="en-US" b="1" dirty="0" smtClean="0">
              <a:sym typeface="Wingdings"/>
            </a:endParaRPr>
          </a:p>
          <a:p>
            <a:pPr marL="514350" indent="-457200"/>
            <a:r>
              <a:rPr lang="en-US" b="1" u="sng" dirty="0" smtClean="0">
                <a:sym typeface="Wingdings"/>
              </a:rPr>
              <a:t>AFTER</a:t>
            </a:r>
            <a:r>
              <a:rPr lang="en-US" dirty="0" smtClean="0">
                <a:sym typeface="Wingdings"/>
              </a:rPr>
              <a:t> the patient has signed the consent form, you may inform him/her of the study group assignment </a:t>
            </a:r>
            <a:endParaRPr lang="en-US" dirty="0" smtClean="0"/>
          </a:p>
        </p:txBody>
      </p:sp>
      <p:grpSp>
        <p:nvGrpSpPr>
          <p:cNvPr id="9" name="Group 8"/>
          <p:cNvGrpSpPr/>
          <p:nvPr/>
        </p:nvGrpSpPr>
        <p:grpSpPr>
          <a:xfrm>
            <a:off x="8352389" y="0"/>
            <a:ext cx="791611" cy="467976"/>
            <a:chOff x="6940228" y="2207529"/>
            <a:chExt cx="791611" cy="467976"/>
          </a:xfrm>
        </p:grpSpPr>
        <p:sp>
          <p:nvSpPr>
            <p:cNvPr id="10" name="Rectangle 9"/>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6"/>
            <a:stretch>
              <a:fillRect/>
            </a:stretch>
          </p:blipFill>
          <p:spPr>
            <a:xfrm flipH="1">
              <a:off x="7425254" y="2313356"/>
              <a:ext cx="228600" cy="273182"/>
            </a:xfrm>
            <a:prstGeom prst="rect">
              <a:avLst/>
            </a:prstGeom>
          </p:spPr>
        </p:pic>
      </p:grpSp>
      <p:grpSp>
        <p:nvGrpSpPr>
          <p:cNvPr id="13" name="Group 12"/>
          <p:cNvGrpSpPr/>
          <p:nvPr/>
        </p:nvGrpSpPr>
        <p:grpSpPr>
          <a:xfrm>
            <a:off x="8352389" y="501953"/>
            <a:ext cx="791611" cy="467976"/>
            <a:chOff x="6971668" y="2828587"/>
            <a:chExt cx="791611" cy="467976"/>
          </a:xfrm>
        </p:grpSpPr>
        <p:sp>
          <p:nvSpPr>
            <p:cNvPr id="14" name="Rectangle 13"/>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Slide Number Placeholder 4"/>
          <p:cNvSpPr>
            <a:spLocks noGrp="1"/>
          </p:cNvSpPr>
          <p:nvPr>
            <p:ph type="sldNum" sz="quarter" idx="12"/>
          </p:nvPr>
        </p:nvSpPr>
        <p:spPr/>
        <p:txBody>
          <a:bodyPr/>
          <a:lstStyle/>
          <a:p>
            <a:fld id="{298EEA54-AD8B-0B46-80C4-2639D609232B}" type="slidenum">
              <a:rPr lang="en-US" smtClean="0"/>
              <a:t>4</a:t>
            </a:fld>
            <a:endParaRPr lang="en-US"/>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722471505"/>
      </p:ext>
    </p:extLst>
  </p:cSld>
  <p:clrMapOvr>
    <a:masterClrMapping/>
  </p:clrMapOvr>
  <mc:AlternateContent xmlns:mc="http://schemas.openxmlformats.org/markup-compatibility/2006" xmlns:p14="http://schemas.microsoft.com/office/powerpoint/2010/main">
    <mc:Choice Requires="p14">
      <p:transition spd="slow" p14:dur="2000" advTm="48488"/>
    </mc:Choice>
    <mc:Fallback xmlns="">
      <p:transition xmlns:p14="http://schemas.microsoft.com/office/powerpoint/2010/main" spd="slow" advTm="48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862" y="1457325"/>
            <a:ext cx="8477553" cy="4356174"/>
          </a:xfrm>
        </p:spPr>
        <p:txBody>
          <a:bodyPr>
            <a:noAutofit/>
          </a:bodyPr>
          <a:lstStyle/>
          <a:p>
            <a:pPr marL="0" indent="0">
              <a:buNone/>
            </a:pPr>
            <a:endParaRPr lang="en-US" sz="3600" dirty="0" smtClean="0"/>
          </a:p>
          <a:p>
            <a:pPr marL="0" indent="0">
              <a:buNone/>
            </a:pPr>
            <a:r>
              <a:rPr lang="en-US" sz="3600" dirty="0" smtClean="0"/>
              <a:t>Complete </a:t>
            </a:r>
            <a:r>
              <a:rPr lang="en-US" sz="3600" dirty="0"/>
              <a:t>Contact and Demographics </a:t>
            </a:r>
            <a:r>
              <a:rPr lang="en-US" sz="3600" dirty="0" smtClean="0"/>
              <a:t>forms </a:t>
            </a:r>
          </a:p>
          <a:p>
            <a:pPr marL="0" indent="0">
              <a:buNone/>
            </a:pPr>
            <a:endParaRPr lang="en-US" sz="3600" dirty="0"/>
          </a:p>
          <a:p>
            <a:r>
              <a:rPr lang="en-US" sz="3600" dirty="0" smtClean="0"/>
              <a:t>Have patient complete</a:t>
            </a:r>
          </a:p>
          <a:p>
            <a:pPr lvl="1"/>
            <a:r>
              <a:rPr lang="en-US" sz="3200" b="1" dirty="0" smtClean="0">
                <a:solidFill>
                  <a:srgbClr val="00B050"/>
                </a:solidFill>
              </a:rPr>
              <a:t>Contact Form</a:t>
            </a:r>
            <a:r>
              <a:rPr lang="en-US" sz="3200" b="1" dirty="0" smtClean="0"/>
              <a:t> </a:t>
            </a:r>
          </a:p>
          <a:p>
            <a:pPr lvl="1"/>
            <a:r>
              <a:rPr lang="en-US" sz="3200" b="1" dirty="0" smtClean="0">
                <a:solidFill>
                  <a:schemeClr val="accent6"/>
                </a:solidFill>
              </a:rPr>
              <a:t>Demographic Form </a:t>
            </a:r>
            <a:r>
              <a:rPr lang="en-US" sz="3600" b="1" i="1" dirty="0" smtClean="0"/>
              <a:t>		</a:t>
            </a:r>
            <a:r>
              <a:rPr lang="en-US" sz="3600" b="1" dirty="0" smtClean="0"/>
              <a:t>		</a:t>
            </a:r>
          </a:p>
        </p:txBody>
      </p:sp>
      <p:grpSp>
        <p:nvGrpSpPr>
          <p:cNvPr id="8" name="Group 7"/>
          <p:cNvGrpSpPr/>
          <p:nvPr/>
        </p:nvGrpSpPr>
        <p:grpSpPr>
          <a:xfrm>
            <a:off x="8352389" y="0"/>
            <a:ext cx="791611" cy="467976"/>
            <a:chOff x="6940228" y="2207529"/>
            <a:chExt cx="791611" cy="467976"/>
          </a:xfrm>
        </p:grpSpPr>
        <p:sp>
          <p:nvSpPr>
            <p:cNvPr id="9" name="Rectangle 8"/>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6"/>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9" name="Title 1"/>
          <p:cNvSpPr txBox="1">
            <a:spLocks/>
          </p:cNvSpPr>
          <p:nvPr/>
        </p:nvSpPr>
        <p:spPr>
          <a:xfrm>
            <a:off x="609600" y="413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2. Complete Enrolment</a:t>
            </a:r>
            <a:endParaRPr lang="en-US" dirty="0"/>
          </a:p>
        </p:txBody>
      </p:sp>
      <p:sp>
        <p:nvSpPr>
          <p:cNvPr id="2" name="Slide Number Placeholder 1"/>
          <p:cNvSpPr>
            <a:spLocks noGrp="1"/>
          </p:cNvSpPr>
          <p:nvPr>
            <p:ph type="sldNum" sz="quarter" idx="12"/>
          </p:nvPr>
        </p:nvSpPr>
        <p:spPr/>
        <p:txBody>
          <a:bodyPr/>
          <a:lstStyle/>
          <a:p>
            <a:fld id="{298EEA54-AD8B-0B46-80C4-2639D609232B}" type="slidenum">
              <a:rPr lang="en-US" smtClean="0"/>
              <a:t>5</a:t>
            </a:fld>
            <a:endParaRPr lang="en-US"/>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05630813"/>
      </p:ext>
    </p:extLst>
  </p:cSld>
  <p:clrMapOvr>
    <a:masterClrMapping/>
  </p:clrMapOvr>
  <mc:AlternateContent xmlns:mc="http://schemas.openxmlformats.org/markup-compatibility/2006" xmlns:p14="http://schemas.microsoft.com/office/powerpoint/2010/main">
    <mc:Choice Requires="p14">
      <p:transition spd="slow" p14:dur="2000" advTm="15459"/>
    </mc:Choice>
    <mc:Fallback xmlns="">
      <p:transition xmlns:p14="http://schemas.microsoft.com/office/powerpoint/2010/main" spd="slow" advTm="15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ONY\Desktop\CANON_SC\IMAGE\0001\SCN_00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8468" y="1311715"/>
            <a:ext cx="4140541" cy="5358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5659" y="2280019"/>
            <a:ext cx="2442810" cy="1015663"/>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Please stick the Patient</a:t>
            </a:r>
            <a:r>
              <a:rPr lang="en-CA" sz="2000" b="1" dirty="0" smtClean="0">
                <a:cs typeface="Arial" panose="020B0604020202020204" pitchFamily="34" charset="0"/>
              </a:rPr>
              <a:t> Study ID </a:t>
            </a:r>
            <a:r>
              <a:rPr lang="en-CA" sz="2000" dirty="0" smtClean="0">
                <a:cs typeface="Arial" panose="020B0604020202020204" pitchFamily="34" charset="0"/>
              </a:rPr>
              <a:t>sticker onto the form</a:t>
            </a:r>
            <a:endParaRPr lang="en-CA" sz="2000" dirty="0">
              <a:cs typeface="Arial" panose="020B0604020202020204" pitchFamily="34" charset="0"/>
            </a:endParaRPr>
          </a:p>
        </p:txBody>
      </p:sp>
      <p:cxnSp>
        <p:nvCxnSpPr>
          <p:cNvPr id="7" name="Straight Arrow Connector 6"/>
          <p:cNvCxnSpPr/>
          <p:nvPr/>
        </p:nvCxnSpPr>
        <p:spPr>
          <a:xfrm flipV="1">
            <a:off x="2374252" y="2179674"/>
            <a:ext cx="1091962" cy="14990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16200"/>
          <a:stretch/>
        </p:blipFill>
        <p:spPr bwMode="auto">
          <a:xfrm>
            <a:off x="828509" y="3295682"/>
            <a:ext cx="1652062" cy="51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1"/>
          <p:cNvSpPr txBox="1">
            <a:spLocks/>
          </p:cNvSpPr>
          <p:nvPr/>
        </p:nvSpPr>
        <p:spPr>
          <a:xfrm>
            <a:off x="609600" y="413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2. Complete Enrolment</a:t>
            </a:r>
            <a:endParaRPr lang="en-US" dirty="0"/>
          </a:p>
        </p:txBody>
      </p:sp>
      <p:sp>
        <p:nvSpPr>
          <p:cNvPr id="6" name="TextBox 5"/>
          <p:cNvSpPr txBox="1"/>
          <p:nvPr/>
        </p:nvSpPr>
        <p:spPr>
          <a:xfrm>
            <a:off x="4992921" y="1359267"/>
            <a:ext cx="2661754" cy="369332"/>
          </a:xfrm>
          <a:prstGeom prst="rect">
            <a:avLst/>
          </a:prstGeom>
          <a:solidFill>
            <a:srgbClr val="00B050"/>
          </a:solidFill>
          <a:ln>
            <a:solidFill>
              <a:schemeClr val="tx1"/>
            </a:solidFill>
          </a:ln>
        </p:spPr>
        <p:txBody>
          <a:bodyPr wrap="none" rtlCol="0">
            <a:spAutoFit/>
          </a:bodyPr>
          <a:lstStyle/>
          <a:p>
            <a:r>
              <a:rPr lang="en-CA" b="1" dirty="0" smtClean="0"/>
              <a:t>Contact Information Form</a:t>
            </a:r>
            <a:endParaRPr lang="en-CA" b="1" dirty="0"/>
          </a:p>
        </p:txBody>
      </p:sp>
      <p:sp>
        <p:nvSpPr>
          <p:cNvPr id="2" name="TextBox 1"/>
          <p:cNvSpPr txBox="1"/>
          <p:nvPr/>
        </p:nvSpPr>
        <p:spPr>
          <a:xfrm>
            <a:off x="6018998" y="5004226"/>
            <a:ext cx="2820202" cy="1200329"/>
          </a:xfrm>
          <a:prstGeom prst="rect">
            <a:avLst/>
          </a:prstGeom>
          <a:solidFill>
            <a:srgbClr val="FFFFCC"/>
          </a:solidFill>
          <a:ln>
            <a:solidFill>
              <a:schemeClr val="tx1"/>
            </a:solidFill>
          </a:ln>
        </p:spPr>
        <p:txBody>
          <a:bodyPr wrap="square" rtlCol="0">
            <a:spAutoFit/>
          </a:bodyPr>
          <a:lstStyle/>
          <a:p>
            <a:pPr lvl="0"/>
            <a:r>
              <a:rPr lang="en-CA" dirty="0" smtClean="0">
                <a:solidFill>
                  <a:prstClr val="black"/>
                </a:solidFill>
                <a:cs typeface="Arial" panose="020B0604020202020204" pitchFamily="34" charset="0"/>
              </a:rPr>
              <a:t>Patients can complete the contact form themselves, but </a:t>
            </a:r>
            <a:r>
              <a:rPr lang="en-CA" b="1" dirty="0" smtClean="0">
                <a:solidFill>
                  <a:prstClr val="black"/>
                </a:solidFill>
                <a:cs typeface="Arial" panose="020B0604020202020204" pitchFamily="34" charset="0"/>
              </a:rPr>
              <a:t>verify </a:t>
            </a:r>
            <a:r>
              <a:rPr lang="en-CA" dirty="0" smtClean="0">
                <a:solidFill>
                  <a:prstClr val="black"/>
                </a:solidFill>
                <a:cs typeface="Arial" panose="020B0604020202020204" pitchFamily="34" charset="0"/>
              </a:rPr>
              <a:t>that </a:t>
            </a:r>
            <a:r>
              <a:rPr lang="en-CA" b="1" dirty="0" smtClean="0">
                <a:solidFill>
                  <a:prstClr val="black"/>
                </a:solidFill>
                <a:cs typeface="Arial" panose="020B0604020202020204" pitchFamily="34" charset="0"/>
              </a:rPr>
              <a:t>ALL FIELDS</a:t>
            </a:r>
            <a:r>
              <a:rPr lang="en-CA" dirty="0" smtClean="0">
                <a:solidFill>
                  <a:prstClr val="black"/>
                </a:solidFill>
                <a:cs typeface="Arial" panose="020B0604020202020204" pitchFamily="34" charset="0"/>
              </a:rPr>
              <a:t> are completed!</a:t>
            </a:r>
            <a:endParaRPr lang="en-CA" b="1" dirty="0">
              <a:latin typeface="Arial" panose="020B0604020202020204" pitchFamily="34" charset="0"/>
              <a:cs typeface="Arial" panose="020B0604020202020204" pitchFamily="34" charset="0"/>
            </a:endParaRPr>
          </a:p>
        </p:txBody>
      </p:sp>
      <p:grpSp>
        <p:nvGrpSpPr>
          <p:cNvPr id="19" name="Group 18"/>
          <p:cNvGrpSpPr/>
          <p:nvPr/>
        </p:nvGrpSpPr>
        <p:grpSpPr>
          <a:xfrm>
            <a:off x="8352389" y="0"/>
            <a:ext cx="791611" cy="467976"/>
            <a:chOff x="6940228" y="2207529"/>
            <a:chExt cx="791611" cy="467976"/>
          </a:xfrm>
        </p:grpSpPr>
        <p:sp>
          <p:nvSpPr>
            <p:cNvPr id="20" name="Rectangle 19"/>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2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p:cNvPicPr>
              <a:picLocks noChangeAspect="1"/>
            </p:cNvPicPr>
            <p:nvPr/>
          </p:nvPicPr>
          <p:blipFill>
            <a:blip r:embed="rId8"/>
            <a:stretch>
              <a:fillRect/>
            </a:stretch>
          </p:blipFill>
          <p:spPr>
            <a:xfrm flipH="1">
              <a:off x="7425254" y="2313356"/>
              <a:ext cx="228600" cy="273182"/>
            </a:xfrm>
            <a:prstGeom prst="rect">
              <a:avLst/>
            </a:prstGeom>
          </p:spPr>
        </p:pic>
      </p:grpSp>
      <p:grpSp>
        <p:nvGrpSpPr>
          <p:cNvPr id="23" name="Group 22"/>
          <p:cNvGrpSpPr/>
          <p:nvPr/>
        </p:nvGrpSpPr>
        <p:grpSpPr>
          <a:xfrm>
            <a:off x="8352389" y="501953"/>
            <a:ext cx="791611" cy="467976"/>
            <a:chOff x="6971668" y="2828587"/>
            <a:chExt cx="791611" cy="467976"/>
          </a:xfrm>
        </p:grpSpPr>
        <p:sp>
          <p:nvSpPr>
            <p:cNvPr id="24" name="Rectangle 23"/>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Slide Number Placeholder 2"/>
          <p:cNvSpPr>
            <a:spLocks noGrp="1"/>
          </p:cNvSpPr>
          <p:nvPr>
            <p:ph type="sldNum" sz="quarter" idx="12"/>
          </p:nvPr>
        </p:nvSpPr>
        <p:spPr/>
        <p:txBody>
          <a:bodyPr/>
          <a:lstStyle/>
          <a:p>
            <a:fld id="{298EEA54-AD8B-0B46-80C4-2639D609232B}" type="slidenum">
              <a:rPr lang="en-US" smtClean="0"/>
              <a:t>6</a:t>
            </a:fld>
            <a:endParaRPr lang="en-US"/>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929415652"/>
      </p:ext>
    </p:extLst>
  </p:cSld>
  <p:clrMapOvr>
    <a:masterClrMapping/>
  </p:clrMapOvr>
  <mc:AlternateContent xmlns:mc="http://schemas.openxmlformats.org/markup-compatibility/2006" xmlns:p14="http://schemas.microsoft.com/office/powerpoint/2010/main">
    <mc:Choice Requires="p14">
      <p:transition spd="slow" p14:dur="2000" advTm="25153"/>
    </mc:Choice>
    <mc:Fallback xmlns="">
      <p:transition xmlns:p14="http://schemas.microsoft.com/office/powerpoint/2010/main" spd="slow" advTm="25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ONY\Desktop\CANON_SC\IMAGE\0001\SCN_0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921" y="1375971"/>
            <a:ext cx="4088908" cy="52915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5659" y="2280019"/>
            <a:ext cx="2442810" cy="1015663"/>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Please stick the Patient</a:t>
            </a:r>
            <a:r>
              <a:rPr lang="en-CA" sz="2000" b="1" dirty="0" smtClean="0">
                <a:cs typeface="Arial" panose="020B0604020202020204" pitchFamily="34" charset="0"/>
              </a:rPr>
              <a:t> Study ID </a:t>
            </a:r>
            <a:r>
              <a:rPr lang="en-CA" sz="2000" dirty="0" smtClean="0">
                <a:cs typeface="Arial" panose="020B0604020202020204" pitchFamily="34" charset="0"/>
              </a:rPr>
              <a:t>sticker onto the form</a:t>
            </a:r>
            <a:endParaRPr lang="en-CA" sz="2000" dirty="0">
              <a:cs typeface="Arial" panose="020B0604020202020204" pitchFamily="34" charset="0"/>
            </a:endParaRPr>
          </a:p>
        </p:txBody>
      </p:sp>
      <p:cxnSp>
        <p:nvCxnSpPr>
          <p:cNvPr id="7" name="Straight Arrow Connector 6"/>
          <p:cNvCxnSpPr/>
          <p:nvPr/>
        </p:nvCxnSpPr>
        <p:spPr>
          <a:xfrm flipV="1">
            <a:off x="2374252" y="2169042"/>
            <a:ext cx="1230185" cy="150968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16200"/>
          <a:stretch/>
        </p:blipFill>
        <p:spPr bwMode="auto">
          <a:xfrm>
            <a:off x="828509" y="3295682"/>
            <a:ext cx="1652062" cy="51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1"/>
          <p:cNvSpPr txBox="1">
            <a:spLocks/>
          </p:cNvSpPr>
          <p:nvPr/>
        </p:nvSpPr>
        <p:spPr>
          <a:xfrm>
            <a:off x="609600" y="413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2. Complete Enrolment</a:t>
            </a:r>
            <a:endParaRPr lang="en-US" dirty="0"/>
          </a:p>
        </p:txBody>
      </p:sp>
      <p:sp>
        <p:nvSpPr>
          <p:cNvPr id="6" name="TextBox 5"/>
          <p:cNvSpPr txBox="1"/>
          <p:nvPr/>
        </p:nvSpPr>
        <p:spPr>
          <a:xfrm>
            <a:off x="6146589" y="1704131"/>
            <a:ext cx="2004203" cy="369332"/>
          </a:xfrm>
          <a:prstGeom prst="rect">
            <a:avLst/>
          </a:prstGeom>
          <a:solidFill>
            <a:schemeClr val="accent6"/>
          </a:solidFill>
          <a:ln>
            <a:solidFill>
              <a:schemeClr val="tx1"/>
            </a:solidFill>
          </a:ln>
        </p:spPr>
        <p:txBody>
          <a:bodyPr wrap="none" rtlCol="0">
            <a:spAutoFit/>
          </a:bodyPr>
          <a:lstStyle/>
          <a:p>
            <a:r>
              <a:rPr lang="en-CA" b="1" dirty="0" smtClean="0"/>
              <a:t>Demographic Form</a:t>
            </a:r>
            <a:endParaRPr lang="en-CA" b="1" dirty="0"/>
          </a:p>
        </p:txBody>
      </p:sp>
      <p:sp>
        <p:nvSpPr>
          <p:cNvPr id="2" name="TextBox 1"/>
          <p:cNvSpPr txBox="1"/>
          <p:nvPr/>
        </p:nvSpPr>
        <p:spPr>
          <a:xfrm>
            <a:off x="6018998" y="5004226"/>
            <a:ext cx="2820202" cy="1200329"/>
          </a:xfrm>
          <a:prstGeom prst="rect">
            <a:avLst/>
          </a:prstGeom>
          <a:solidFill>
            <a:srgbClr val="FFFFCC"/>
          </a:solidFill>
          <a:ln>
            <a:solidFill>
              <a:schemeClr val="tx1"/>
            </a:solidFill>
          </a:ln>
        </p:spPr>
        <p:txBody>
          <a:bodyPr wrap="square" rtlCol="0">
            <a:spAutoFit/>
          </a:bodyPr>
          <a:lstStyle/>
          <a:p>
            <a:pPr lvl="0"/>
            <a:r>
              <a:rPr lang="en-CA" dirty="0" smtClean="0">
                <a:solidFill>
                  <a:prstClr val="black"/>
                </a:solidFill>
                <a:cs typeface="Arial" panose="020B0604020202020204" pitchFamily="34" charset="0"/>
              </a:rPr>
              <a:t>Patients can complete the contact form themselves, but </a:t>
            </a:r>
            <a:r>
              <a:rPr lang="en-CA" b="1" dirty="0" smtClean="0">
                <a:solidFill>
                  <a:prstClr val="black"/>
                </a:solidFill>
                <a:cs typeface="Arial" panose="020B0604020202020204" pitchFamily="34" charset="0"/>
              </a:rPr>
              <a:t>verify </a:t>
            </a:r>
            <a:r>
              <a:rPr lang="en-CA" dirty="0" smtClean="0">
                <a:solidFill>
                  <a:prstClr val="black"/>
                </a:solidFill>
                <a:cs typeface="Arial" panose="020B0604020202020204" pitchFamily="34" charset="0"/>
              </a:rPr>
              <a:t>that </a:t>
            </a:r>
            <a:r>
              <a:rPr lang="en-CA" b="1" dirty="0" smtClean="0">
                <a:solidFill>
                  <a:prstClr val="black"/>
                </a:solidFill>
                <a:cs typeface="Arial" panose="020B0604020202020204" pitchFamily="34" charset="0"/>
              </a:rPr>
              <a:t>ALL FIELDS</a:t>
            </a:r>
            <a:r>
              <a:rPr lang="en-CA" dirty="0" smtClean="0">
                <a:solidFill>
                  <a:prstClr val="black"/>
                </a:solidFill>
                <a:cs typeface="Arial" panose="020B0604020202020204" pitchFamily="34" charset="0"/>
              </a:rPr>
              <a:t> are completed!</a:t>
            </a:r>
            <a:endParaRPr lang="en-CA" b="1" dirty="0">
              <a:latin typeface="Arial" panose="020B0604020202020204" pitchFamily="34" charset="0"/>
              <a:cs typeface="Arial" panose="020B0604020202020204" pitchFamily="34" charset="0"/>
            </a:endParaRPr>
          </a:p>
        </p:txBody>
      </p:sp>
      <p:grpSp>
        <p:nvGrpSpPr>
          <p:cNvPr id="12" name="Group 11"/>
          <p:cNvGrpSpPr/>
          <p:nvPr/>
        </p:nvGrpSpPr>
        <p:grpSpPr>
          <a:xfrm>
            <a:off x="8352389" y="0"/>
            <a:ext cx="791611" cy="467976"/>
            <a:chOff x="6940228" y="2207529"/>
            <a:chExt cx="791611" cy="467976"/>
          </a:xfrm>
        </p:grpSpPr>
        <p:sp>
          <p:nvSpPr>
            <p:cNvPr id="13" name="Rectangle 12"/>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p:cNvPicPr>
              <a:picLocks noChangeAspect="1"/>
            </p:cNvPicPr>
            <p:nvPr/>
          </p:nvPicPr>
          <p:blipFill>
            <a:blip r:embed="rId8"/>
            <a:stretch>
              <a:fillRect/>
            </a:stretch>
          </p:blipFill>
          <p:spPr>
            <a:xfrm flipH="1">
              <a:off x="7425254" y="2313356"/>
              <a:ext cx="228600" cy="273182"/>
            </a:xfrm>
            <a:prstGeom prst="rect">
              <a:avLst/>
            </a:prstGeom>
          </p:spPr>
        </p:pic>
      </p:grpSp>
      <p:grpSp>
        <p:nvGrpSpPr>
          <p:cNvPr id="17" name="Group 16"/>
          <p:cNvGrpSpPr/>
          <p:nvPr/>
        </p:nvGrpSpPr>
        <p:grpSpPr>
          <a:xfrm>
            <a:off x="8352389" y="501953"/>
            <a:ext cx="791611" cy="467976"/>
            <a:chOff x="6971668" y="2828587"/>
            <a:chExt cx="791611" cy="467976"/>
          </a:xfrm>
        </p:grpSpPr>
        <p:sp>
          <p:nvSpPr>
            <p:cNvPr id="18" name="Rectangle 17"/>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Slide Number Placeholder 4"/>
          <p:cNvSpPr>
            <a:spLocks noGrp="1"/>
          </p:cNvSpPr>
          <p:nvPr>
            <p:ph type="sldNum" sz="quarter" idx="12"/>
          </p:nvPr>
        </p:nvSpPr>
        <p:spPr/>
        <p:txBody>
          <a:bodyPr/>
          <a:lstStyle/>
          <a:p>
            <a:fld id="{298EEA54-AD8B-0B46-80C4-2639D609232B}" type="slidenum">
              <a:rPr lang="en-US" smtClean="0"/>
              <a:t>7</a:t>
            </a:fld>
            <a:endParaRPr lang="en-US"/>
          </a:p>
        </p:txBody>
      </p:sp>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25674523"/>
      </p:ext>
    </p:extLst>
  </p:cSld>
  <p:clrMapOvr>
    <a:masterClrMapping/>
  </p:clrMapOvr>
  <mc:AlternateContent xmlns:mc="http://schemas.openxmlformats.org/markup-compatibility/2006" xmlns:p14="http://schemas.microsoft.com/office/powerpoint/2010/main">
    <mc:Choice Requires="p14">
      <p:transition spd="slow" p14:dur="2000" advTm="10044"/>
    </mc:Choice>
    <mc:Fallback xmlns="">
      <p:transition xmlns:p14="http://schemas.microsoft.com/office/powerpoint/2010/main" spd="slow" advTm="10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Complete Enrolment</a:t>
            </a:r>
            <a:endParaRPr lang="en-US" dirty="0"/>
          </a:p>
        </p:txBody>
      </p:sp>
      <p:sp>
        <p:nvSpPr>
          <p:cNvPr id="3" name="Content Placeholder 2"/>
          <p:cNvSpPr>
            <a:spLocks noGrp="1"/>
          </p:cNvSpPr>
          <p:nvPr>
            <p:ph idx="1"/>
          </p:nvPr>
        </p:nvSpPr>
        <p:spPr>
          <a:xfrm>
            <a:off x="257045" y="1630436"/>
            <a:ext cx="8886955" cy="4525963"/>
          </a:xfrm>
        </p:spPr>
        <p:txBody>
          <a:bodyPr>
            <a:noAutofit/>
          </a:bodyPr>
          <a:lstStyle/>
          <a:p>
            <a:pPr marL="0" indent="0">
              <a:buNone/>
            </a:pPr>
            <a:r>
              <a:rPr lang="en-US" sz="3600" dirty="0" smtClean="0"/>
              <a:t>Once the patient has completed the </a:t>
            </a:r>
            <a:r>
              <a:rPr lang="en-US" sz="3200" b="1" dirty="0" smtClean="0">
                <a:solidFill>
                  <a:srgbClr val="00B050"/>
                </a:solidFill>
              </a:rPr>
              <a:t>Contact Form </a:t>
            </a:r>
            <a:r>
              <a:rPr lang="en-US" dirty="0" smtClean="0"/>
              <a:t>and the </a:t>
            </a:r>
            <a:r>
              <a:rPr lang="en-US" sz="3200" b="1" dirty="0" smtClean="0">
                <a:solidFill>
                  <a:schemeClr val="accent6"/>
                </a:solidFill>
              </a:rPr>
              <a:t>Demographic Form</a:t>
            </a:r>
            <a:r>
              <a:rPr lang="en-US" dirty="0" smtClean="0"/>
              <a:t>…</a:t>
            </a:r>
            <a:endParaRPr lang="en-US" sz="3200" b="1" dirty="0" smtClean="0">
              <a:solidFill>
                <a:schemeClr val="accent6"/>
              </a:solidFill>
            </a:endParaRPr>
          </a:p>
          <a:p>
            <a:pPr marL="0" indent="0">
              <a:buNone/>
            </a:pPr>
            <a:endParaRPr lang="en-US" sz="1600" dirty="0" smtClean="0"/>
          </a:p>
          <a:p>
            <a:r>
              <a:rPr lang="en-US" sz="3600" u="sng" dirty="0" smtClean="0"/>
              <a:t>Fax</a:t>
            </a:r>
            <a:r>
              <a:rPr lang="en-US" sz="3600" dirty="0" smtClean="0"/>
              <a:t> to UBC </a:t>
            </a:r>
            <a:r>
              <a:rPr lang="en-US" sz="3600" b="1" dirty="0" smtClean="0"/>
              <a:t>604-827-4014</a:t>
            </a:r>
            <a:endParaRPr lang="en-US" sz="3600" dirty="0"/>
          </a:p>
          <a:p>
            <a:r>
              <a:rPr lang="en-US" sz="3600" u="sng" dirty="0" smtClean="0"/>
              <a:t>File</a:t>
            </a:r>
            <a:r>
              <a:rPr lang="en-US" sz="3600" dirty="0" smtClean="0"/>
              <a:t> in your binder (“Completed Forms” tab)</a:t>
            </a:r>
            <a:r>
              <a:rPr lang="en-US" sz="3600" b="1" dirty="0" smtClean="0"/>
              <a:t>	</a:t>
            </a:r>
            <a:endParaRPr lang="en-US" sz="3600" b="1" i="1" dirty="0" smtClean="0"/>
          </a:p>
          <a:p>
            <a:r>
              <a:rPr lang="en-US" sz="3600" b="1" dirty="0" smtClean="0"/>
              <a:t>Update</a:t>
            </a:r>
            <a:r>
              <a:rPr lang="en-US" sz="3600" dirty="0" smtClean="0"/>
              <a:t> the </a:t>
            </a:r>
            <a:r>
              <a:rPr lang="en-US" sz="3600" b="1" dirty="0" smtClean="0"/>
              <a:t>Study Log</a:t>
            </a:r>
          </a:p>
          <a:p>
            <a:pPr lvl="1"/>
            <a:r>
              <a:rPr lang="en-US" dirty="0" smtClean="0"/>
              <a:t>Found at the front of your binder</a:t>
            </a:r>
            <a:r>
              <a:rPr lang="en-US" b="1" i="1" dirty="0" smtClean="0"/>
              <a:t>	</a:t>
            </a:r>
            <a:r>
              <a:rPr lang="en-US" b="1" dirty="0" smtClean="0"/>
              <a:t>		</a:t>
            </a:r>
          </a:p>
        </p:txBody>
      </p:sp>
      <p:grpSp>
        <p:nvGrpSpPr>
          <p:cNvPr id="8" name="Group 7"/>
          <p:cNvGrpSpPr/>
          <p:nvPr/>
        </p:nvGrpSpPr>
        <p:grpSpPr>
          <a:xfrm>
            <a:off x="8352389" y="0"/>
            <a:ext cx="791611" cy="467976"/>
            <a:chOff x="6940228" y="2207529"/>
            <a:chExt cx="791611" cy="467976"/>
          </a:xfrm>
        </p:grpSpPr>
        <p:sp>
          <p:nvSpPr>
            <p:cNvPr id="9" name="Rectangle 8"/>
            <p:cNvSpPr/>
            <p:nvPr/>
          </p:nvSpPr>
          <p:spPr>
            <a:xfrm>
              <a:off x="6940228" y="2207529"/>
              <a:ext cx="791611" cy="46797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t>
              </a:r>
            </a:p>
          </p:txBody>
        </p:sp>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349" y="2252884"/>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p:cNvPicPr>
            <p:nvPr/>
          </p:nvPicPr>
          <p:blipFill>
            <a:blip r:embed="rId6"/>
            <a:stretch>
              <a:fillRect/>
            </a:stretch>
          </p:blipFill>
          <p:spPr>
            <a:xfrm flipH="1">
              <a:off x="7425254" y="2313356"/>
              <a:ext cx="228600" cy="273182"/>
            </a:xfrm>
            <a:prstGeom prst="rect">
              <a:avLst/>
            </a:prstGeom>
          </p:spPr>
        </p:pic>
      </p:grpSp>
      <p:grpSp>
        <p:nvGrpSpPr>
          <p:cNvPr id="16" name="Group 15"/>
          <p:cNvGrpSpPr/>
          <p:nvPr/>
        </p:nvGrpSpPr>
        <p:grpSpPr>
          <a:xfrm>
            <a:off x="8352389" y="501953"/>
            <a:ext cx="791611" cy="467976"/>
            <a:chOff x="6971668" y="2828587"/>
            <a:chExt cx="791611" cy="467976"/>
          </a:xfrm>
        </p:grpSpPr>
        <p:sp>
          <p:nvSpPr>
            <p:cNvPr id="17" name="Rectangle 16"/>
            <p:cNvSpPr/>
            <p:nvPr/>
          </p:nvSpPr>
          <p:spPr>
            <a:xfrm>
              <a:off x="6971668" y="2828587"/>
              <a:ext cx="791611" cy="467976"/>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pic>
          <p:nvPicPr>
            <p:cNvPr id="1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8741" y="2883919"/>
              <a:ext cx="309033" cy="339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4" name="Picture 2" descr="C:\Users\SONY\Desktop\CANON_SC\IMAGE\0001\SCN_000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5050" y="4904700"/>
            <a:ext cx="1066800" cy="1380565"/>
          </a:xfrm>
          <a:prstGeom prst="rect">
            <a:avLst/>
          </a:prstGeom>
          <a:noFill/>
          <a:ln>
            <a:solidFill>
              <a:srgbClr val="666666"/>
            </a:solidFill>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98EEA54-AD8B-0B46-80C4-2639D609232B}" type="slidenum">
              <a:rPr lang="en-US" smtClean="0"/>
              <a:t>8</a:t>
            </a:fld>
            <a:endParaRPr lang="en-US"/>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086323350"/>
      </p:ext>
    </p:extLst>
  </p:cSld>
  <p:clrMapOvr>
    <a:masterClrMapping/>
  </p:clrMapOvr>
  <mc:AlternateContent xmlns:mc="http://schemas.openxmlformats.org/markup-compatibility/2006" xmlns:p14="http://schemas.microsoft.com/office/powerpoint/2010/main">
    <mc:Choice Requires="p14">
      <p:transition spd="slow" p14:dur="2000" advTm="31337"/>
    </mc:Choice>
    <mc:Fallback xmlns="">
      <p:transition xmlns:p14="http://schemas.microsoft.com/office/powerpoint/2010/main" spd="slow" advTm="31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Complete Enrolment</a:t>
            </a:r>
            <a:endParaRPr lang="en-US" dirty="0"/>
          </a:p>
        </p:txBody>
      </p:sp>
      <p:pic>
        <p:nvPicPr>
          <p:cNvPr id="4" name="Picture 2" descr="C:\Users\SONY\Desktop\CANON_SC\IMAGE\0001\SCN_00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655" y="1360489"/>
            <a:ext cx="4115019" cy="5325320"/>
          </a:xfrm>
          <a:prstGeom prst="rect">
            <a:avLst/>
          </a:prstGeom>
          <a:noFill/>
          <a:ln>
            <a:solidFill>
              <a:srgbClr val="666666"/>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33874" y="1871406"/>
            <a:ext cx="1985087" cy="707886"/>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Fill in your </a:t>
            </a:r>
            <a:r>
              <a:rPr lang="en-CA" sz="2000" b="1" dirty="0" smtClean="0">
                <a:cs typeface="Arial" panose="020B0604020202020204" pitchFamily="34" charset="0"/>
              </a:rPr>
              <a:t>Site #</a:t>
            </a:r>
            <a:endParaRPr lang="en-CA" sz="2000" dirty="0" smtClean="0">
              <a:cs typeface="Arial" panose="020B0604020202020204" pitchFamily="34" charset="0"/>
            </a:endParaRPr>
          </a:p>
          <a:p>
            <a:r>
              <a:rPr lang="en-CA" sz="2000" dirty="0" smtClean="0">
                <a:cs typeface="Arial" panose="020B0604020202020204" pitchFamily="34" charset="0"/>
              </a:rPr>
              <a:t>(i.e. </a:t>
            </a:r>
            <a:r>
              <a:rPr lang="en-CA" sz="2000" u="sng" dirty="0" smtClean="0">
                <a:cs typeface="Arial" panose="020B0604020202020204" pitchFamily="34" charset="0"/>
              </a:rPr>
              <a:t>007)</a:t>
            </a:r>
            <a:endParaRPr lang="en-CA" sz="2000" dirty="0">
              <a:cs typeface="Arial" panose="020B0604020202020204" pitchFamily="34" charset="0"/>
            </a:endParaRPr>
          </a:p>
        </p:txBody>
      </p:sp>
      <p:cxnSp>
        <p:nvCxnSpPr>
          <p:cNvPr id="6" name="Straight Arrow Connector 5"/>
          <p:cNvCxnSpPr/>
          <p:nvPr/>
        </p:nvCxnSpPr>
        <p:spPr>
          <a:xfrm flipH="1">
            <a:off x="4073236" y="2398816"/>
            <a:ext cx="166063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16200"/>
          <a:stretch/>
        </p:blipFill>
        <p:spPr bwMode="auto">
          <a:xfrm>
            <a:off x="1189112" y="4760028"/>
            <a:ext cx="1652062" cy="51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116845" y="3726273"/>
            <a:ext cx="2442810" cy="1015663"/>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Please stick the Patient</a:t>
            </a:r>
            <a:r>
              <a:rPr lang="en-CA" sz="2000" b="1" dirty="0" smtClean="0">
                <a:cs typeface="Arial" panose="020B0604020202020204" pitchFamily="34" charset="0"/>
              </a:rPr>
              <a:t> Study ID </a:t>
            </a:r>
            <a:r>
              <a:rPr lang="en-CA" sz="2000" dirty="0" smtClean="0">
                <a:cs typeface="Arial" panose="020B0604020202020204" pitchFamily="34" charset="0"/>
              </a:rPr>
              <a:t>sticker onto the form</a:t>
            </a:r>
            <a:endParaRPr lang="en-CA" sz="2000" dirty="0">
              <a:cs typeface="Arial" panose="020B0604020202020204" pitchFamily="34" charset="0"/>
            </a:endParaRPr>
          </a:p>
        </p:txBody>
      </p:sp>
      <p:cxnSp>
        <p:nvCxnSpPr>
          <p:cNvPr id="17" name="Straight Arrow Connector 16"/>
          <p:cNvCxnSpPr/>
          <p:nvPr/>
        </p:nvCxnSpPr>
        <p:spPr>
          <a:xfrm flipV="1">
            <a:off x="2686795" y="3420094"/>
            <a:ext cx="626421" cy="13218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43990" y="4626818"/>
            <a:ext cx="2442810" cy="1015663"/>
          </a:xfrm>
          <a:prstGeom prst="rect">
            <a:avLst/>
          </a:prstGeom>
          <a:solidFill>
            <a:srgbClr val="FFFFCC"/>
          </a:solidFill>
          <a:ln>
            <a:solidFill>
              <a:schemeClr val="tx1"/>
            </a:solidFill>
          </a:ln>
        </p:spPr>
        <p:txBody>
          <a:bodyPr wrap="square" rtlCol="0">
            <a:spAutoFit/>
          </a:bodyPr>
          <a:lstStyle/>
          <a:p>
            <a:r>
              <a:rPr lang="en-CA" sz="2000" dirty="0" smtClean="0">
                <a:cs typeface="Arial" panose="020B0604020202020204" pitchFamily="34" charset="0"/>
              </a:rPr>
              <a:t>Fill in patient name and relevant contact information</a:t>
            </a:r>
            <a:endParaRPr lang="en-CA" sz="2000" dirty="0">
              <a:cs typeface="Arial" panose="020B0604020202020204" pitchFamily="34" charset="0"/>
            </a:endParaRPr>
          </a:p>
        </p:txBody>
      </p:sp>
      <p:cxnSp>
        <p:nvCxnSpPr>
          <p:cNvPr id="20" name="Straight Arrow Connector 19"/>
          <p:cNvCxnSpPr/>
          <p:nvPr/>
        </p:nvCxnSpPr>
        <p:spPr>
          <a:xfrm flipH="1" flipV="1">
            <a:off x="4770909" y="3438186"/>
            <a:ext cx="1473081" cy="14781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98EEA54-AD8B-0B46-80C4-2639D609232B}" type="slidenum">
              <a:rPr lang="en-US" smtClean="0"/>
              <a:t>9</a:t>
            </a:fld>
            <a:endParaRPr lang="en-US"/>
          </a:p>
        </p:txBody>
      </p:sp>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558000083"/>
      </p:ext>
    </p:extLst>
  </p:cSld>
  <p:clrMapOvr>
    <a:masterClrMapping/>
  </p:clrMapOvr>
  <mc:AlternateContent xmlns:mc="http://schemas.openxmlformats.org/markup-compatibility/2006" xmlns:p14="http://schemas.microsoft.com/office/powerpoint/2010/main">
    <mc:Choice Requires="p14">
      <p:transition spd="slow" p14:dur="2000" advTm="14476"/>
    </mc:Choice>
    <mc:Fallback xmlns="">
      <p:transition xmlns:p14="http://schemas.microsoft.com/office/powerpoint/2010/main" spd="slow" advTm="1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31394</TotalTime>
  <Words>1188</Words>
  <Application>Microsoft Office PowerPoint</Application>
  <PresentationFormat>On-screen Show (4:3)</PresentationFormat>
  <Paragraphs>125</Paragraphs>
  <Slides>12</Slides>
  <Notes>12</Notes>
  <HiddenSlides>0</HiddenSlides>
  <MMClips>12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1. Consent Eligible Patients</vt:lpstr>
      <vt:lpstr>PowerPoint Presentation</vt:lpstr>
      <vt:lpstr>PowerPoint Presentation</vt:lpstr>
      <vt:lpstr>PowerPoint Presentation</vt:lpstr>
      <vt:lpstr>2. Complete Enrolment</vt:lpstr>
      <vt:lpstr>2. Complete Enrolment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Emphasis Webinar</dc:title>
  <dc:creator>Apple</dc:creator>
  <cp:lastModifiedBy>Gastonguay, Louise</cp:lastModifiedBy>
  <cp:revision>663</cp:revision>
  <cp:lastPrinted>2015-04-29T17:23:52Z</cp:lastPrinted>
  <dcterms:created xsi:type="dcterms:W3CDTF">2015-02-04T21:33:33Z</dcterms:created>
  <dcterms:modified xsi:type="dcterms:W3CDTF">2015-06-03T17:37:38Z</dcterms:modified>
</cp:coreProperties>
</file>